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17679"/>
          <a:stretch/>
        </p:blipFill>
        <p:spPr>
          <a:xfrm>
            <a:off x="-20975" y="4589725"/>
            <a:ext cx="12192000" cy="2268275"/>
          </a:xfrm>
          <a:prstGeom prst="rect">
            <a:avLst/>
          </a:prstGeom>
        </p:spPr>
      </p:pic>
      <p:sp>
        <p:nvSpPr>
          <p:cNvPr id="2" name="Title 1"/>
          <p:cNvSpPr>
            <a:spLocks noGrp="1"/>
          </p:cNvSpPr>
          <p:nvPr>
            <p:ph type="ctrTitle" hasCustomPrompt="1"/>
          </p:nvPr>
        </p:nvSpPr>
        <p:spPr>
          <a:xfrm>
            <a:off x="914400" y="1508788"/>
            <a:ext cx="10363200" cy="1470025"/>
          </a:xfrm>
          <a:noFill/>
        </p:spPr>
        <p:txBody>
          <a:bodyPr>
            <a:normAutofit/>
          </a:bodyPr>
          <a:lstStyle>
            <a:lvl1pPr>
              <a:defRPr sz="6400" baseline="0">
                <a:solidFill>
                  <a:schemeClr val="tx1"/>
                </a:solidFill>
                <a:latin typeface="Arial" panose="020B0604020202020204" pitchFamily="34" charset="0"/>
                <a:cs typeface="Arial" panose="020B0604020202020204" pitchFamily="34" charset="0"/>
              </a:defRPr>
            </a:lvl1pPr>
          </a:lstStyle>
          <a:p>
            <a:r>
              <a:rPr lang="en-US" dirty="0" smtClean="0"/>
              <a:t>Click to edit title</a:t>
            </a:r>
            <a:endParaRPr lang="en-GB" dirty="0"/>
          </a:p>
        </p:txBody>
      </p:sp>
      <p:sp>
        <p:nvSpPr>
          <p:cNvPr id="3" name="Subtitle 2"/>
          <p:cNvSpPr>
            <a:spLocks noGrp="1"/>
          </p:cNvSpPr>
          <p:nvPr>
            <p:ph type="subTitle" idx="1" hasCustomPrompt="1"/>
          </p:nvPr>
        </p:nvSpPr>
        <p:spPr>
          <a:xfrm>
            <a:off x="1828800" y="3086797"/>
            <a:ext cx="8534400" cy="1502929"/>
          </a:xfrm>
          <a:noFill/>
        </p:spPr>
        <p:txBody>
          <a:bodyPr>
            <a:noAutofit/>
          </a:bodyPr>
          <a:lstStyle>
            <a:lvl1pPr marL="0" indent="0" algn="ctr">
              <a:buNone/>
              <a:defRPr sz="4267" baseline="0">
                <a:solidFill>
                  <a:schemeClr val="tx1">
                    <a:lumMod val="65000"/>
                    <a:lumOff val="35000"/>
                  </a:schemeClr>
                </a:solidFill>
                <a:latin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smtClean="0"/>
              <a:t>Click to edit subtitle</a:t>
            </a:r>
            <a:br>
              <a:rPr lang="en-US" dirty="0" smtClean="0"/>
            </a:br>
            <a:r>
              <a:rPr lang="en-US" dirty="0" smtClean="0"/>
              <a:t> and or add presenter(s)</a:t>
            </a:r>
            <a:endParaRPr lang="en-GB" dirty="0"/>
          </a:p>
        </p:txBody>
      </p:sp>
      <p:grpSp>
        <p:nvGrpSpPr>
          <p:cNvPr id="22" name="Group 21"/>
          <p:cNvGrpSpPr/>
          <p:nvPr userDrawn="1"/>
        </p:nvGrpSpPr>
        <p:grpSpPr>
          <a:xfrm>
            <a:off x="815414" y="-136728"/>
            <a:ext cx="11233373" cy="1393461"/>
            <a:chOff x="611560" y="-102546"/>
            <a:chExt cx="8425030" cy="1045096"/>
          </a:xfrm>
        </p:grpSpPr>
        <p:sp>
          <p:nvSpPr>
            <p:cNvPr id="18" name="TextBox 17"/>
            <p:cNvSpPr txBox="1"/>
            <p:nvPr userDrawn="1"/>
          </p:nvSpPr>
          <p:spPr>
            <a:xfrm>
              <a:off x="611560" y="127724"/>
              <a:ext cx="4104471" cy="623084"/>
            </a:xfrm>
            <a:prstGeom prst="rect">
              <a:avLst/>
            </a:prstGeom>
            <a:noFill/>
          </p:spPr>
          <p:txBody>
            <a:bodyPr wrap="square" lIns="91212" tIns="45612" rIns="91212" bIns="45612" rtlCol="0">
              <a:spAutoFit/>
            </a:bodyPr>
            <a:lstStyle/>
            <a:p>
              <a:pPr marL="608066" algn="r" defTabSz="1216128"/>
              <a:r>
                <a:rPr lang="en-GB" sz="2400" b="1" dirty="0" smtClean="0">
                  <a:solidFill>
                    <a:prstClr val="white">
                      <a:lumMod val="50000"/>
                    </a:prstClr>
                  </a:solidFill>
                  <a:latin typeface="Arial"/>
                  <a:ea typeface="Times New Roman"/>
                </a:rPr>
                <a:t>Hertfordshire and West</a:t>
              </a:r>
              <a:r>
                <a:rPr lang="en-GB" sz="2400" b="1" baseline="0" dirty="0" smtClean="0">
                  <a:solidFill>
                    <a:prstClr val="white">
                      <a:lumMod val="50000"/>
                    </a:prstClr>
                  </a:solidFill>
                  <a:latin typeface="Arial"/>
                  <a:ea typeface="Times New Roman"/>
                </a:rPr>
                <a:t> Essex </a:t>
              </a:r>
              <a:br>
                <a:rPr lang="en-GB" sz="2400" b="1" baseline="0" dirty="0" smtClean="0">
                  <a:solidFill>
                    <a:prstClr val="white">
                      <a:lumMod val="50000"/>
                    </a:prstClr>
                  </a:solidFill>
                  <a:latin typeface="Arial"/>
                  <a:ea typeface="Times New Roman"/>
                </a:rPr>
              </a:br>
              <a:r>
                <a:rPr lang="en-GB" sz="2400" b="1" baseline="0" dirty="0" smtClean="0">
                  <a:solidFill>
                    <a:prstClr val="white">
                      <a:lumMod val="50000"/>
                    </a:prstClr>
                  </a:solidFill>
                  <a:latin typeface="Arial"/>
                  <a:ea typeface="Times New Roman"/>
                </a:rPr>
                <a:t>I</a:t>
              </a:r>
              <a:r>
                <a:rPr lang="en-GB" sz="2400" b="1" kern="1200" dirty="0" smtClean="0">
                  <a:solidFill>
                    <a:prstClr val="white">
                      <a:lumMod val="50000"/>
                    </a:prstClr>
                  </a:solidFill>
                  <a:latin typeface="Arial"/>
                  <a:ea typeface="Times New Roman"/>
                  <a:cs typeface="+mn-cs"/>
                </a:rPr>
                <a:t>ntegrated Care System</a:t>
              </a:r>
              <a:endParaRPr lang="en-GB" sz="2400" b="1" kern="1200" dirty="0">
                <a:solidFill>
                  <a:prstClr val="white">
                    <a:lumMod val="50000"/>
                  </a:prstClr>
                </a:solidFill>
                <a:latin typeface="Arial"/>
                <a:ea typeface="Times New Roman"/>
                <a:cs typeface="+mn-cs"/>
              </a:endParaRPr>
            </a:p>
          </p:txBody>
        </p:sp>
        <p:pic>
          <p:nvPicPr>
            <p:cNvPr id="19" name="Picture 18"/>
            <p:cNvPicPr/>
            <p:nvPr userDrawn="1"/>
          </p:nvPicPr>
          <p:blipFill>
            <a:blip r:embed="rId3" cstate="print">
              <a:extLst>
                <a:ext uri="{28A0092B-C50C-407E-A947-70E740481C1C}">
                  <a14:useLocalDpi xmlns:a14="http://schemas.microsoft.com/office/drawing/2010/main" val="0"/>
                </a:ext>
              </a:extLst>
            </a:blip>
            <a:stretch>
              <a:fillRect/>
            </a:stretch>
          </p:blipFill>
          <p:spPr>
            <a:xfrm>
              <a:off x="7812057" y="172131"/>
              <a:ext cx="1224533" cy="514284"/>
            </a:xfrm>
            <a:prstGeom prst="rect">
              <a:avLst/>
            </a:prstGeom>
          </p:spPr>
        </p:pic>
        <p:pic>
          <p:nvPicPr>
            <p:cNvPr id="20" name="Picture 1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04048" y="197996"/>
              <a:ext cx="1066665" cy="514285"/>
            </a:xfrm>
            <a:prstGeom prst="rect">
              <a:avLst/>
            </a:prstGeom>
          </p:spPr>
        </p:pic>
        <p:pic>
          <p:nvPicPr>
            <p:cNvPr id="21" name="Picture 20"/>
            <p:cNvPicPr>
              <a:picLocks noChangeAspect="1"/>
            </p:cNvPicPr>
            <p:nvPr userDrawn="1"/>
          </p:nvPicPr>
          <p:blipFill>
            <a:blip r:embed="rId5" cstate="print">
              <a:extLst>
                <a:ext uri="{BEBA8EAE-BF5A-486C-A8C5-ECC9F3942E4B}">
                  <a14:imgProps xmlns:a14="http://schemas.microsoft.com/office/drawing/2010/main">
                    <a14:imgLayer r:embed="rId6">
                      <a14:imgEffect>
                        <a14:backgroundRemoval t="10000" b="90000" l="10000" r="90000">
                          <a14:foregroundMark x1="22238" y1="69231" x2="22238" y2="69231"/>
                          <a14:foregroundMark x1="26542" y1="69615" x2="26542" y2="69615"/>
                          <a14:foregroundMark x1="32425" y1="69038" x2="32425" y2="69038"/>
                          <a14:foregroundMark x1="36585" y1="68269" x2="36585" y2="68269"/>
                          <a14:foregroundMark x1="41033" y1="68077" x2="41033" y2="68077"/>
                          <a14:foregroundMark x1="44763" y1="67692" x2="44763" y2="67692"/>
                          <a14:foregroundMark x1="50933" y1="68269" x2="50933" y2="68269"/>
                          <a14:foregroundMark x1="56528" y1="67885" x2="56528" y2="67885"/>
                          <a14:foregroundMark x1="61263" y1="68269" x2="61263" y2="68269"/>
                          <a14:foregroundMark x1="65997" y1="67885" x2="65997" y2="67885"/>
                          <a14:foregroundMark x1="71019" y1="65577" x2="71019" y2="65577"/>
                          <a14:foregroundMark x1="71162" y1="68077" x2="71162" y2="68077"/>
                          <a14:foregroundMark x1="73458" y1="68462" x2="73458" y2="68462"/>
                          <a14:foregroundMark x1="77762" y1="69231" x2="77762" y2="69231"/>
                          <a14:backgroundMark x1="28838" y1="69615" x2="28838" y2="69615"/>
                          <a14:backgroundMark x1="56241" y1="71731" x2="56241" y2="71731"/>
                          <a14:backgroundMark x1="79627" y1="69808" x2="79627" y2="69808"/>
                        </a14:backgroundRemoval>
                      </a14:imgEffect>
                    </a14:imgLayer>
                  </a14:imgProps>
                </a:ext>
                <a:ext uri="{28A0092B-C50C-407E-A947-70E740481C1C}">
                  <a14:useLocalDpi xmlns:a14="http://schemas.microsoft.com/office/drawing/2010/main" val="0"/>
                </a:ext>
              </a:extLst>
            </a:blip>
            <a:stretch>
              <a:fillRect/>
            </a:stretch>
          </p:blipFill>
          <p:spPr>
            <a:xfrm>
              <a:off x="6228184" y="-102546"/>
              <a:ext cx="1400831" cy="1045096"/>
            </a:xfrm>
            <a:prstGeom prst="rect">
              <a:avLst/>
            </a:prstGeom>
          </p:spPr>
        </p:pic>
      </p:grpSp>
    </p:spTree>
    <p:extLst>
      <p:ext uri="{BB962C8B-B14F-4D97-AF65-F5344CB8AC3E}">
        <p14:creationId xmlns:p14="http://schemas.microsoft.com/office/powerpoint/2010/main" val="228974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EF8F8"/>
          </a:solidFill>
        </p:spPr>
        <p:txBody>
          <a:bodyPr/>
          <a:lstStyle/>
          <a:p>
            <a:r>
              <a:rPr lang="en-US" smtClean="0"/>
              <a:t>Click to edit Master title style</a:t>
            </a:r>
            <a:endParaRPr lang="en-GB"/>
          </a:p>
        </p:txBody>
      </p:sp>
    </p:spTree>
    <p:extLst>
      <p:ext uri="{BB962C8B-B14F-4D97-AF65-F5344CB8AC3E}">
        <p14:creationId xmlns:p14="http://schemas.microsoft.com/office/powerpoint/2010/main" val="373657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 Full Width">
    <p:spTree>
      <p:nvGrpSpPr>
        <p:cNvPr id="1" name=""/>
        <p:cNvGrpSpPr/>
        <p:nvPr/>
      </p:nvGrpSpPr>
      <p:grpSpPr>
        <a:xfrm>
          <a:off x="0" y="0"/>
          <a:ext cx="0" cy="0"/>
          <a:chOff x="0" y="0"/>
          <a:chExt cx="0" cy="0"/>
        </a:xfrm>
      </p:grpSpPr>
      <p:sp>
        <p:nvSpPr>
          <p:cNvPr id="2" name="Title 1"/>
          <p:cNvSpPr>
            <a:spLocks noGrp="1"/>
          </p:cNvSpPr>
          <p:nvPr>
            <p:ph type="title"/>
          </p:nvPr>
        </p:nvSpPr>
        <p:spPr>
          <a:xfrm>
            <a:off x="-48683" y="-27384"/>
            <a:ext cx="12289365" cy="1143000"/>
          </a:xfrm>
          <a:solidFill>
            <a:srgbClr val="EEF8F8"/>
          </a:solidFill>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436301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screen image">
    <p:spTree>
      <p:nvGrpSpPr>
        <p:cNvPr id="1" name=""/>
        <p:cNvGrpSpPr/>
        <p:nvPr/>
      </p:nvGrpSpPr>
      <p:grpSpPr>
        <a:xfrm>
          <a:off x="0" y="0"/>
          <a:ext cx="0" cy="0"/>
          <a:chOff x="0" y="0"/>
          <a:chExt cx="0" cy="0"/>
        </a:xfrm>
      </p:grpSpPr>
      <p:sp>
        <p:nvSpPr>
          <p:cNvPr id="5" name="Rectangle 4"/>
          <p:cNvSpPr/>
          <p:nvPr userDrawn="1"/>
        </p:nvSpPr>
        <p:spPr>
          <a:xfrm>
            <a:off x="-76957" y="-27384"/>
            <a:ext cx="12289365" cy="68853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7" name="Picture Placeholder 6"/>
          <p:cNvSpPr>
            <a:spLocks noGrp="1"/>
          </p:cNvSpPr>
          <p:nvPr>
            <p:ph type="pic" sz="quarter" idx="10" hasCustomPrompt="1"/>
          </p:nvPr>
        </p:nvSpPr>
        <p:spPr>
          <a:xfrm>
            <a:off x="-76200" y="-27517"/>
            <a:ext cx="12289367" cy="6885517"/>
          </a:xfrm>
        </p:spPr>
        <p:txBody>
          <a:bodyPr/>
          <a:lstStyle>
            <a:lvl1pPr>
              <a:defRPr/>
            </a:lvl1pPr>
          </a:lstStyle>
          <a:p>
            <a:r>
              <a:rPr lang="en-GB" dirty="0" smtClean="0"/>
              <a:t>Full size picture</a:t>
            </a:r>
            <a:endParaRPr lang="en-GB" dirty="0"/>
          </a:p>
        </p:txBody>
      </p:sp>
    </p:spTree>
    <p:extLst>
      <p:ext uri="{BB962C8B-B14F-4D97-AF65-F5344CB8AC3E}">
        <p14:creationId xmlns:p14="http://schemas.microsoft.com/office/powerpoint/2010/main" val="1426426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a:solidFill>
            <a:srgbClr val="EEF8F8"/>
          </a:solidFill>
        </p:spPr>
        <p:txBody>
          <a:bodyPr anchor="b"/>
          <a:lstStyle>
            <a:lvl1pPr algn="l">
              <a:defRPr sz="2667"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Tree>
    <p:extLst>
      <p:ext uri="{BB962C8B-B14F-4D97-AF65-F5344CB8AC3E}">
        <p14:creationId xmlns:p14="http://schemas.microsoft.com/office/powerpoint/2010/main" val="174582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Two Content alternate with footer">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solidFill>
            <a:srgbClr val="EEF8F8"/>
          </a:solidFill>
        </p:spPr>
        <p:txBody>
          <a:bodyPr anchor="b"/>
          <a:lstStyle>
            <a:lvl1pPr algn="l">
              <a:defRPr sz="2667"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5668463"/>
          </a:xfrm>
          <a:solidFill>
            <a:srgbClr val="EEF8F8"/>
          </a:solidFill>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09602" y="1435102"/>
            <a:ext cx="4011084" cy="4506412"/>
          </a:xfrm>
          <a:solidFill>
            <a:srgbClr val="EEF8F8"/>
          </a:solidFill>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smtClean="0"/>
              <a:t>Click to edit Master text styles</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5573" y="5941514"/>
            <a:ext cx="7705323" cy="948441"/>
          </a:xfrm>
          <a:prstGeom prst="rect">
            <a:avLst/>
          </a:prstGeom>
        </p:spPr>
      </p:pic>
    </p:spTree>
    <p:extLst>
      <p:ext uri="{BB962C8B-B14F-4D97-AF65-F5344CB8AC3E}">
        <p14:creationId xmlns:p14="http://schemas.microsoft.com/office/powerpoint/2010/main" val="808034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Two Content alternate without footer">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a:solidFill>
            <a:srgbClr val="EEF8F8"/>
          </a:solidFill>
        </p:spPr>
        <p:txBody>
          <a:bodyPr anchor="b"/>
          <a:lstStyle>
            <a:lvl1pPr algn="l">
              <a:defRPr sz="2667"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6228291"/>
          </a:xfrm>
          <a:solidFill>
            <a:srgbClr val="EEF8F8"/>
          </a:solidFill>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609602" y="1435101"/>
            <a:ext cx="4011084" cy="5066240"/>
          </a:xfrm>
          <a:solidFill>
            <a:srgbClr val="EEF8F8"/>
          </a:solidFill>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smtClean="0"/>
              <a:t>Click to edit Master text styles</a:t>
            </a:r>
          </a:p>
        </p:txBody>
      </p:sp>
    </p:spTree>
    <p:extLst>
      <p:ext uri="{BB962C8B-B14F-4D97-AF65-F5344CB8AC3E}">
        <p14:creationId xmlns:p14="http://schemas.microsoft.com/office/powerpoint/2010/main" val="1719700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Rectangle 5"/>
          <p:cNvSpPr/>
          <p:nvPr userDrawn="1"/>
        </p:nvSpPr>
        <p:spPr>
          <a:xfrm>
            <a:off x="911424" y="1700808"/>
            <a:ext cx="10369152"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a:p>
        </p:txBody>
      </p:sp>
      <p:sp>
        <p:nvSpPr>
          <p:cNvPr id="5" name="TextBox 4"/>
          <p:cNvSpPr txBox="1"/>
          <p:nvPr userDrawn="1"/>
        </p:nvSpPr>
        <p:spPr>
          <a:xfrm>
            <a:off x="911425" y="1988841"/>
            <a:ext cx="10321007" cy="1200329"/>
          </a:xfrm>
          <a:prstGeom prst="rect">
            <a:avLst/>
          </a:prstGeom>
          <a:noFill/>
        </p:spPr>
        <p:txBody>
          <a:bodyPr wrap="square" rtlCol="0">
            <a:spAutoFit/>
          </a:bodyPr>
          <a:lstStyle/>
          <a:p>
            <a:pPr algn="ctr"/>
            <a:r>
              <a:rPr lang="en-GB" sz="7200" kern="1200" baseline="0" dirty="0" smtClean="0">
                <a:solidFill>
                  <a:schemeClr val="tx1"/>
                </a:solidFill>
                <a:latin typeface="Arial" panose="020B0604020202020204" pitchFamily="34" charset="0"/>
                <a:ea typeface="+mj-ea"/>
                <a:cs typeface="Arial" panose="020B0604020202020204" pitchFamily="34" charset="0"/>
              </a:rPr>
              <a:t>Thank you</a:t>
            </a:r>
          </a:p>
        </p:txBody>
      </p:sp>
      <p:sp>
        <p:nvSpPr>
          <p:cNvPr id="9" name="Rectangle 8"/>
          <p:cNvSpPr/>
          <p:nvPr userDrawn="1"/>
        </p:nvSpPr>
        <p:spPr>
          <a:xfrm>
            <a:off x="1775521" y="3338609"/>
            <a:ext cx="8544545" cy="7680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kern="1200" baseline="0" dirty="0" smtClean="0">
                <a:solidFill>
                  <a:schemeClr val="tx1">
                    <a:lumMod val="65000"/>
                    <a:lumOff val="35000"/>
                  </a:schemeClr>
                </a:solidFill>
                <a:latin typeface="Arial" panose="020B0604020202020204" pitchFamily="34" charset="0"/>
                <a:ea typeface="+mn-ea"/>
                <a:cs typeface="+mn-cs"/>
              </a:rPr>
              <a:t>www.healthierfuture.org.uk</a:t>
            </a:r>
            <a:endParaRPr lang="en-GB" sz="4800" kern="1200" baseline="0" dirty="0">
              <a:solidFill>
                <a:schemeClr val="tx1">
                  <a:lumMod val="65000"/>
                  <a:lumOff val="35000"/>
                </a:schemeClr>
              </a:solidFill>
              <a:latin typeface="Arial" panose="020B0604020202020204" pitchFamily="34" charset="0"/>
              <a:ea typeface="+mn-ea"/>
              <a:cs typeface="+mn-cs"/>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63" y="5368530"/>
            <a:ext cx="12240683" cy="1506695"/>
          </a:xfrm>
          <a:prstGeom prst="rect">
            <a:avLst/>
          </a:prstGeom>
        </p:spPr>
      </p:pic>
    </p:spTree>
    <p:extLst>
      <p:ext uri="{BB962C8B-B14F-4D97-AF65-F5344CB8AC3E}">
        <p14:creationId xmlns:p14="http://schemas.microsoft.com/office/powerpoint/2010/main" val="1763178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EF8F8"/>
          </a:solidFill>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609600" y="1600201"/>
            <a:ext cx="10972800" cy="4336741"/>
          </a:xfrm>
          <a:solidFill>
            <a:srgbClr val="EEF8F8"/>
          </a:solidFill>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5573" y="5941514"/>
            <a:ext cx="7705323" cy="948441"/>
          </a:xfrm>
          <a:prstGeom prst="rect">
            <a:avLst/>
          </a:prstGeom>
        </p:spPr>
      </p:pic>
    </p:spTree>
    <p:extLst>
      <p:ext uri="{BB962C8B-B14F-4D97-AF65-F5344CB8AC3E}">
        <p14:creationId xmlns:p14="http://schemas.microsoft.com/office/powerpoint/2010/main" val="332222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full screen">
    <p:spTree>
      <p:nvGrpSpPr>
        <p:cNvPr id="1" name=""/>
        <p:cNvGrpSpPr/>
        <p:nvPr/>
      </p:nvGrpSpPr>
      <p:grpSpPr>
        <a:xfrm>
          <a:off x="0" y="0"/>
          <a:ext cx="0" cy="0"/>
          <a:chOff x="0" y="0"/>
          <a:chExt cx="0" cy="0"/>
        </a:xfrm>
      </p:grpSpPr>
      <p:sp>
        <p:nvSpPr>
          <p:cNvPr id="2" name="Title 1"/>
          <p:cNvSpPr>
            <a:spLocks noGrp="1"/>
          </p:cNvSpPr>
          <p:nvPr>
            <p:ph type="title"/>
          </p:nvPr>
        </p:nvSpPr>
        <p:spPr>
          <a:xfrm>
            <a:off x="-48683" y="-27384"/>
            <a:ext cx="12336693" cy="1143000"/>
          </a:xfrm>
          <a:solidFill>
            <a:srgbClr val="EEF8F8"/>
          </a:solidFill>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8683" y="1124745"/>
            <a:ext cx="12289365" cy="4812199"/>
          </a:xfrm>
          <a:solidFill>
            <a:srgbClr val="EEF8F8"/>
          </a:solidFill>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5573" y="5941514"/>
            <a:ext cx="7705323" cy="948441"/>
          </a:xfrm>
          <a:prstGeom prst="rect">
            <a:avLst/>
          </a:prstGeom>
        </p:spPr>
      </p:pic>
    </p:spTree>
    <p:extLst>
      <p:ext uri="{BB962C8B-B14F-4D97-AF65-F5344CB8AC3E}">
        <p14:creationId xmlns:p14="http://schemas.microsoft.com/office/powerpoint/2010/main" val="329385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footer">
    <p:spTree>
      <p:nvGrpSpPr>
        <p:cNvPr id="1" name=""/>
        <p:cNvGrpSpPr/>
        <p:nvPr/>
      </p:nvGrpSpPr>
      <p:grpSpPr>
        <a:xfrm>
          <a:off x="0" y="0"/>
          <a:ext cx="0" cy="0"/>
          <a:chOff x="0" y="0"/>
          <a:chExt cx="0" cy="0"/>
        </a:xfrm>
      </p:grpSpPr>
      <p:sp>
        <p:nvSpPr>
          <p:cNvPr id="3" name="Content Placeholder 2"/>
          <p:cNvSpPr>
            <a:spLocks noGrp="1"/>
          </p:cNvSpPr>
          <p:nvPr>
            <p:ph idx="1"/>
          </p:nvPr>
        </p:nvSpPr>
        <p:spPr>
          <a:xfrm>
            <a:off x="623392" y="260649"/>
            <a:ext cx="10972800" cy="5680865"/>
          </a:xfrm>
          <a:solidFill>
            <a:srgbClr val="EEF8F8"/>
          </a:solidFill>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5573" y="5941514"/>
            <a:ext cx="7705323" cy="948441"/>
          </a:xfrm>
          <a:prstGeom prst="rect">
            <a:avLst/>
          </a:prstGeom>
        </p:spPr>
      </p:pic>
    </p:spTree>
    <p:extLst>
      <p:ext uri="{BB962C8B-B14F-4D97-AF65-F5344CB8AC3E}">
        <p14:creationId xmlns:p14="http://schemas.microsoft.com/office/powerpoint/2010/main" val="277286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screen Content without footer">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83" y="-27384"/>
            <a:ext cx="12240683" cy="6885384"/>
          </a:xfrm>
          <a:solidFill>
            <a:srgbClr val="EEF8F8"/>
          </a:solidFill>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471805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19468"/>
            <a:ext cx="10363200" cy="1362075"/>
          </a:xfrm>
          <a:noFill/>
        </p:spPr>
        <p:txBody>
          <a:bodyPr anchor="t">
            <a:noAutofit/>
          </a:bodyPr>
          <a:lstStyle>
            <a:lvl1pPr algn="l">
              <a:defRPr sz="5333" b="1" cap="none">
                <a:solidFill>
                  <a:schemeClr val="tx1"/>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963084" y="1719280"/>
            <a:ext cx="10363200" cy="1500187"/>
          </a:xfrm>
          <a:noFill/>
        </p:spPr>
        <p:txBody>
          <a:bodyPr anchor="b"/>
          <a:lstStyle>
            <a:lvl1pPr marL="0" indent="0">
              <a:buNone/>
              <a:defRPr sz="2667">
                <a:solidFill>
                  <a:schemeClr val="tx1">
                    <a:tint val="75000"/>
                  </a:schemeClr>
                </a:solidFill>
                <a:latin typeface="Arial" panose="020B0604020202020204" pitchFamily="34" charset="0"/>
                <a:cs typeface="Arial" panose="020B060402020202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dirty="0" smtClean="0"/>
              <a:t>Click to edit Master text styles</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17679"/>
          <a:stretch/>
        </p:blipFill>
        <p:spPr>
          <a:xfrm>
            <a:off x="-20975" y="4589725"/>
            <a:ext cx="12192000" cy="2268275"/>
          </a:xfrm>
          <a:prstGeom prst="rect">
            <a:avLst/>
          </a:prstGeom>
        </p:spPr>
      </p:pic>
      <p:grpSp>
        <p:nvGrpSpPr>
          <p:cNvPr id="9" name="Group 8"/>
          <p:cNvGrpSpPr/>
          <p:nvPr userDrawn="1"/>
        </p:nvGrpSpPr>
        <p:grpSpPr>
          <a:xfrm>
            <a:off x="815414" y="-136728"/>
            <a:ext cx="11233373" cy="1393461"/>
            <a:chOff x="611560" y="-102546"/>
            <a:chExt cx="8425030" cy="1045096"/>
          </a:xfrm>
        </p:grpSpPr>
        <p:sp>
          <p:nvSpPr>
            <p:cNvPr id="10" name="TextBox 9"/>
            <p:cNvSpPr txBox="1"/>
            <p:nvPr userDrawn="1"/>
          </p:nvSpPr>
          <p:spPr>
            <a:xfrm>
              <a:off x="611560" y="127724"/>
              <a:ext cx="4104471" cy="623084"/>
            </a:xfrm>
            <a:prstGeom prst="rect">
              <a:avLst/>
            </a:prstGeom>
            <a:noFill/>
          </p:spPr>
          <p:txBody>
            <a:bodyPr wrap="square" lIns="91212" tIns="45612" rIns="91212" bIns="45612" rtlCol="0">
              <a:spAutoFit/>
            </a:bodyPr>
            <a:lstStyle/>
            <a:p>
              <a:pPr marL="608066" algn="r" defTabSz="1216128"/>
              <a:r>
                <a:rPr lang="en-GB" sz="2400" b="1" dirty="0" smtClean="0">
                  <a:solidFill>
                    <a:prstClr val="white">
                      <a:lumMod val="50000"/>
                    </a:prstClr>
                  </a:solidFill>
                  <a:latin typeface="Arial"/>
                  <a:ea typeface="Times New Roman"/>
                </a:rPr>
                <a:t>Hertfordshire and West</a:t>
              </a:r>
              <a:r>
                <a:rPr lang="en-GB" sz="2400" b="1" baseline="0" dirty="0" smtClean="0">
                  <a:solidFill>
                    <a:prstClr val="white">
                      <a:lumMod val="50000"/>
                    </a:prstClr>
                  </a:solidFill>
                  <a:latin typeface="Arial"/>
                  <a:ea typeface="Times New Roman"/>
                </a:rPr>
                <a:t> Essex </a:t>
              </a:r>
              <a:br>
                <a:rPr lang="en-GB" sz="2400" b="1" baseline="0" dirty="0" smtClean="0">
                  <a:solidFill>
                    <a:prstClr val="white">
                      <a:lumMod val="50000"/>
                    </a:prstClr>
                  </a:solidFill>
                  <a:latin typeface="Arial"/>
                  <a:ea typeface="Times New Roman"/>
                </a:rPr>
              </a:br>
              <a:r>
                <a:rPr lang="en-GB" sz="2400" b="1" baseline="0" dirty="0" smtClean="0">
                  <a:solidFill>
                    <a:prstClr val="white">
                      <a:lumMod val="50000"/>
                    </a:prstClr>
                  </a:solidFill>
                  <a:latin typeface="Arial"/>
                  <a:ea typeface="Times New Roman"/>
                </a:rPr>
                <a:t>I</a:t>
              </a:r>
              <a:r>
                <a:rPr lang="en-GB" sz="2400" b="1" kern="1200" dirty="0" smtClean="0">
                  <a:solidFill>
                    <a:prstClr val="white">
                      <a:lumMod val="50000"/>
                    </a:prstClr>
                  </a:solidFill>
                  <a:latin typeface="Arial"/>
                  <a:ea typeface="Times New Roman"/>
                  <a:cs typeface="+mn-cs"/>
                </a:rPr>
                <a:t>ntegrated Care System</a:t>
              </a:r>
              <a:endParaRPr lang="en-GB" sz="2400" b="1" kern="1200" dirty="0">
                <a:solidFill>
                  <a:prstClr val="white">
                    <a:lumMod val="50000"/>
                  </a:prstClr>
                </a:solidFill>
                <a:latin typeface="Arial"/>
                <a:ea typeface="Times New Roman"/>
                <a:cs typeface="+mn-cs"/>
              </a:endParaRPr>
            </a:p>
          </p:txBody>
        </p:sp>
        <p:pic>
          <p:nvPicPr>
            <p:cNvPr id="11" name="Picture 10"/>
            <p:cNvPicPr/>
            <p:nvPr userDrawn="1"/>
          </p:nvPicPr>
          <p:blipFill>
            <a:blip r:embed="rId3" cstate="print">
              <a:extLst>
                <a:ext uri="{28A0092B-C50C-407E-A947-70E740481C1C}">
                  <a14:useLocalDpi xmlns:a14="http://schemas.microsoft.com/office/drawing/2010/main" val="0"/>
                </a:ext>
              </a:extLst>
            </a:blip>
            <a:stretch>
              <a:fillRect/>
            </a:stretch>
          </p:blipFill>
          <p:spPr>
            <a:xfrm>
              <a:off x="7812057" y="172131"/>
              <a:ext cx="1224533" cy="514284"/>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04048" y="197996"/>
              <a:ext cx="1066665" cy="514285"/>
            </a:xfrm>
            <a:prstGeom prst="rect">
              <a:avLst/>
            </a:prstGeom>
          </p:spPr>
        </p:pic>
        <p:pic>
          <p:nvPicPr>
            <p:cNvPr id="13" name="Picture 12"/>
            <p:cNvPicPr>
              <a:picLocks noChangeAspect="1"/>
            </p:cNvPicPr>
            <p:nvPr userDrawn="1"/>
          </p:nvPicPr>
          <p:blipFill>
            <a:blip r:embed="rId5" cstate="print">
              <a:extLst>
                <a:ext uri="{BEBA8EAE-BF5A-486C-A8C5-ECC9F3942E4B}">
                  <a14:imgProps xmlns:a14="http://schemas.microsoft.com/office/drawing/2010/main">
                    <a14:imgLayer r:embed="rId6">
                      <a14:imgEffect>
                        <a14:backgroundRemoval t="10000" b="90000" l="10000" r="90000">
                          <a14:foregroundMark x1="22238" y1="69231" x2="22238" y2="69231"/>
                          <a14:foregroundMark x1="26542" y1="69615" x2="26542" y2="69615"/>
                          <a14:foregroundMark x1="32425" y1="69038" x2="32425" y2="69038"/>
                          <a14:foregroundMark x1="36585" y1="68269" x2="36585" y2="68269"/>
                          <a14:foregroundMark x1="41033" y1="68077" x2="41033" y2="68077"/>
                          <a14:foregroundMark x1="44763" y1="67692" x2="44763" y2="67692"/>
                          <a14:foregroundMark x1="50933" y1="68269" x2="50933" y2="68269"/>
                          <a14:foregroundMark x1="56528" y1="67885" x2="56528" y2="67885"/>
                          <a14:foregroundMark x1="61263" y1="68269" x2="61263" y2="68269"/>
                          <a14:foregroundMark x1="65997" y1="67885" x2="65997" y2="67885"/>
                          <a14:foregroundMark x1="71019" y1="65577" x2="71019" y2="65577"/>
                          <a14:foregroundMark x1="71162" y1="68077" x2="71162" y2="68077"/>
                          <a14:foregroundMark x1="73458" y1="68462" x2="73458" y2="68462"/>
                          <a14:foregroundMark x1="77762" y1="69231" x2="77762" y2="69231"/>
                          <a14:backgroundMark x1="28838" y1="69615" x2="28838" y2="69615"/>
                          <a14:backgroundMark x1="56241" y1="71731" x2="56241" y2="71731"/>
                          <a14:backgroundMark x1="79627" y1="69808" x2="79627" y2="69808"/>
                        </a14:backgroundRemoval>
                      </a14:imgEffect>
                    </a14:imgLayer>
                  </a14:imgProps>
                </a:ext>
                <a:ext uri="{28A0092B-C50C-407E-A947-70E740481C1C}">
                  <a14:useLocalDpi xmlns:a14="http://schemas.microsoft.com/office/drawing/2010/main" val="0"/>
                </a:ext>
              </a:extLst>
            </a:blip>
            <a:stretch>
              <a:fillRect/>
            </a:stretch>
          </p:blipFill>
          <p:spPr>
            <a:xfrm>
              <a:off x="6228184" y="-102546"/>
              <a:ext cx="1400831" cy="1045096"/>
            </a:xfrm>
            <a:prstGeom prst="rect">
              <a:avLst/>
            </a:prstGeom>
          </p:spPr>
        </p:pic>
      </p:grpSp>
    </p:spTree>
    <p:extLst>
      <p:ext uri="{BB962C8B-B14F-4D97-AF65-F5344CB8AC3E}">
        <p14:creationId xmlns:p14="http://schemas.microsoft.com/office/powerpoint/2010/main" val="2582383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with footer">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EF8F8"/>
          </a:solidFill>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609600" y="1571096"/>
            <a:ext cx="5384800" cy="4370417"/>
          </a:xfrm>
          <a:solidFill>
            <a:srgbClr val="EEF8F8"/>
          </a:solidFill>
        </p:spPr>
        <p:txBody>
          <a:bodyPr/>
          <a:lstStyle>
            <a:lvl1pPr>
              <a:defRPr sz="3200">
                <a:latin typeface="Arial" panose="020B0604020202020204" pitchFamily="34" charset="0"/>
                <a:cs typeface="Arial" panose="020B0604020202020204" pitchFamily="34" charset="0"/>
              </a:defRPr>
            </a:lvl1pPr>
            <a:lvl2pPr>
              <a:defRPr sz="2933">
                <a:latin typeface="Arial" panose="020B0604020202020204" pitchFamily="34" charset="0"/>
                <a:cs typeface="Arial" panose="020B0604020202020204" pitchFamily="34" charset="0"/>
              </a:defRPr>
            </a:lvl2pPr>
            <a:lvl3pPr>
              <a:defRPr sz="2667">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97600" y="1571096"/>
            <a:ext cx="5384800" cy="4370417"/>
          </a:xfrm>
          <a:solidFill>
            <a:srgbClr val="EEF8F8"/>
          </a:solidFill>
        </p:spPr>
        <p:txBody>
          <a:bodyPr/>
          <a:lstStyle>
            <a:lvl1pPr>
              <a:defRPr sz="3200">
                <a:latin typeface="Arial" panose="020B0604020202020204" pitchFamily="34" charset="0"/>
                <a:cs typeface="Arial" panose="020B0604020202020204" pitchFamily="34" charset="0"/>
              </a:defRPr>
            </a:lvl1pPr>
            <a:lvl2pPr>
              <a:defRPr sz="2933">
                <a:latin typeface="Arial" panose="020B0604020202020204" pitchFamily="34" charset="0"/>
                <a:cs typeface="Arial" panose="020B0604020202020204" pitchFamily="34" charset="0"/>
              </a:defRPr>
            </a:lvl2pPr>
            <a:lvl3pPr>
              <a:defRPr sz="2667">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5573" y="5941514"/>
            <a:ext cx="7705323" cy="948441"/>
          </a:xfrm>
          <a:prstGeom prst="rect">
            <a:avLst/>
          </a:prstGeom>
        </p:spPr>
      </p:pic>
    </p:spTree>
    <p:extLst>
      <p:ext uri="{BB962C8B-B14F-4D97-AF65-F5344CB8AC3E}">
        <p14:creationId xmlns:p14="http://schemas.microsoft.com/office/powerpoint/2010/main" val="3343601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out footer">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EF8F8"/>
          </a:solidFill>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609600" y="1571096"/>
            <a:ext cx="5384800" cy="4930245"/>
          </a:xfrm>
          <a:solidFill>
            <a:srgbClr val="EEF8F8"/>
          </a:solidFill>
        </p:spPr>
        <p:txBody>
          <a:bodyPr/>
          <a:lstStyle>
            <a:lvl1pPr>
              <a:defRPr sz="3200">
                <a:latin typeface="Arial" panose="020B0604020202020204" pitchFamily="34" charset="0"/>
                <a:cs typeface="Arial" panose="020B0604020202020204" pitchFamily="34" charset="0"/>
              </a:defRPr>
            </a:lvl1pPr>
            <a:lvl2pPr>
              <a:defRPr sz="2933">
                <a:latin typeface="Arial" panose="020B0604020202020204" pitchFamily="34" charset="0"/>
                <a:cs typeface="Arial" panose="020B0604020202020204" pitchFamily="34" charset="0"/>
              </a:defRPr>
            </a:lvl2pPr>
            <a:lvl3pPr>
              <a:defRPr sz="2667">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97600" y="1571096"/>
            <a:ext cx="5384800" cy="4930245"/>
          </a:xfrm>
          <a:solidFill>
            <a:srgbClr val="EEF8F8"/>
          </a:solidFill>
        </p:spPr>
        <p:txBody>
          <a:bodyPr/>
          <a:lstStyle>
            <a:lvl1pPr>
              <a:defRPr sz="3200">
                <a:latin typeface="Arial" panose="020B0604020202020204" pitchFamily="34" charset="0"/>
                <a:cs typeface="Arial" panose="020B0604020202020204" pitchFamily="34" charset="0"/>
              </a:defRPr>
            </a:lvl1pPr>
            <a:lvl2pPr>
              <a:defRPr sz="2933">
                <a:latin typeface="Arial" panose="020B0604020202020204" pitchFamily="34" charset="0"/>
                <a:cs typeface="Arial" panose="020B0604020202020204" pitchFamily="34" charset="0"/>
              </a:defRPr>
            </a:lvl2pPr>
            <a:lvl3pPr>
              <a:defRPr sz="2667">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93648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without footer title full width">
    <p:spTree>
      <p:nvGrpSpPr>
        <p:cNvPr id="1" name=""/>
        <p:cNvGrpSpPr/>
        <p:nvPr/>
      </p:nvGrpSpPr>
      <p:grpSpPr>
        <a:xfrm>
          <a:off x="0" y="0"/>
          <a:ext cx="0" cy="0"/>
          <a:chOff x="0" y="0"/>
          <a:chExt cx="0" cy="0"/>
        </a:xfrm>
      </p:grpSpPr>
      <p:sp>
        <p:nvSpPr>
          <p:cNvPr id="2" name="Title 1"/>
          <p:cNvSpPr>
            <a:spLocks noGrp="1"/>
          </p:cNvSpPr>
          <p:nvPr>
            <p:ph type="title"/>
          </p:nvPr>
        </p:nvSpPr>
        <p:spPr>
          <a:xfrm>
            <a:off x="-660716" y="-27384"/>
            <a:ext cx="13464751" cy="1143000"/>
          </a:xfrm>
          <a:solidFill>
            <a:srgbClr val="EEF8F8"/>
          </a:solidFill>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609600" y="1571096"/>
            <a:ext cx="5384800" cy="4930245"/>
          </a:xfrm>
          <a:solidFill>
            <a:srgbClr val="EEF8F8"/>
          </a:solidFill>
        </p:spPr>
        <p:txBody>
          <a:bodyPr/>
          <a:lstStyle>
            <a:lvl1pPr>
              <a:defRPr sz="3200">
                <a:latin typeface="Arial" panose="020B0604020202020204" pitchFamily="34" charset="0"/>
                <a:cs typeface="Arial" panose="020B0604020202020204" pitchFamily="34" charset="0"/>
              </a:defRPr>
            </a:lvl1pPr>
            <a:lvl2pPr>
              <a:defRPr sz="2933">
                <a:latin typeface="Arial" panose="020B0604020202020204" pitchFamily="34" charset="0"/>
                <a:cs typeface="Arial" panose="020B0604020202020204" pitchFamily="34" charset="0"/>
              </a:defRPr>
            </a:lvl2pPr>
            <a:lvl3pPr>
              <a:defRPr sz="2667">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97600" y="1571096"/>
            <a:ext cx="5384800" cy="4930245"/>
          </a:xfrm>
          <a:solidFill>
            <a:srgbClr val="EEF8F8"/>
          </a:solidFill>
        </p:spPr>
        <p:txBody>
          <a:bodyPr/>
          <a:lstStyle>
            <a:lvl1pPr>
              <a:defRPr sz="3200">
                <a:latin typeface="Arial" panose="020B0604020202020204" pitchFamily="34" charset="0"/>
                <a:cs typeface="Arial" panose="020B0604020202020204" pitchFamily="34" charset="0"/>
              </a:defRPr>
            </a:lvl1pPr>
            <a:lvl2pPr>
              <a:defRPr sz="2933">
                <a:latin typeface="Arial" panose="020B0604020202020204" pitchFamily="34" charset="0"/>
                <a:cs typeface="Arial" panose="020B0604020202020204" pitchFamily="34" charset="0"/>
              </a:defRPr>
            </a:lvl2pPr>
            <a:lvl3pPr>
              <a:defRPr sz="2667">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58930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rotWithShape="1">
          <a:blip r:embed="rId18">
            <a:extLst>
              <a:ext uri="{28A0092B-C50C-407E-A947-70E740481C1C}">
                <a14:useLocalDpi xmlns:a14="http://schemas.microsoft.com/office/drawing/2010/main" val="0"/>
              </a:ext>
            </a:extLst>
          </a:blip>
          <a:srcRect b="23225"/>
          <a:stretch/>
        </p:blipFill>
        <p:spPr bwMode="auto">
          <a:xfrm>
            <a:off x="-63400" y="-35672"/>
            <a:ext cx="12304083" cy="6901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609600" y="274639"/>
            <a:ext cx="10972800" cy="1143000"/>
          </a:xfrm>
          <a:prstGeom prst="rect">
            <a:avLst/>
          </a:prstGeom>
          <a:solidFill>
            <a:srgbClr val="EEF8F8"/>
          </a:solidFill>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a:solidFill>
            <a:srgbClr val="EEF8F8"/>
          </a:solidFill>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8004647E-74C7-423E-B286-17823751C959}" type="datetimeFigureOut">
              <a:rPr lang="en-GB" smtClean="0"/>
              <a:t>09/12/2020</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B8119438-AA95-417E-94C8-89C124253AB0}" type="slidenum">
              <a:rPr lang="en-GB" smtClean="0"/>
              <a:t>‹#›</a:t>
            </a:fld>
            <a:endParaRPr lang="en-GB"/>
          </a:p>
        </p:txBody>
      </p:sp>
    </p:spTree>
    <p:extLst>
      <p:ext uri="{BB962C8B-B14F-4D97-AF65-F5344CB8AC3E}">
        <p14:creationId xmlns:p14="http://schemas.microsoft.com/office/powerpoint/2010/main" val="3623406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1219170" rtl="0" eaLnBrk="1" latinLnBrk="0" hangingPunct="1">
        <a:spcBef>
          <a:spcPct val="0"/>
        </a:spcBef>
        <a:buNone/>
        <a:defRPr lang="en-GB" sz="5867" kern="1200" baseline="0" dirty="0" smtClean="0">
          <a:solidFill>
            <a:srgbClr val="008080"/>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
            <a:ext cx="10972800" cy="1700807"/>
          </a:xfrm>
        </p:spPr>
        <p:txBody>
          <a:bodyPr>
            <a:normAutofit fontScale="90000"/>
          </a:bodyPr>
          <a:lstStyle/>
          <a:p>
            <a:r>
              <a:rPr lang="en-GB" dirty="0" smtClean="0">
                <a:solidFill>
                  <a:schemeClr val="tx1"/>
                </a:solidFill>
              </a:rPr>
              <a:t>Virtual Future Heroes – Nursing  </a:t>
            </a:r>
            <a:br>
              <a:rPr lang="en-GB" dirty="0" smtClean="0">
                <a:solidFill>
                  <a:schemeClr val="tx1"/>
                </a:solidFill>
              </a:rPr>
            </a:br>
            <a:r>
              <a:rPr lang="en-GB" dirty="0" smtClean="0">
                <a:solidFill>
                  <a:schemeClr val="tx1"/>
                </a:solidFill>
              </a:rPr>
              <a:t>Hello and welcome!</a:t>
            </a:r>
            <a:endParaRPr lang="en-GB" dirty="0">
              <a:solidFill>
                <a:schemeClr val="tx1"/>
              </a:solidFill>
            </a:endParaRPr>
          </a:p>
        </p:txBody>
      </p:sp>
      <p:sp>
        <p:nvSpPr>
          <p:cNvPr id="3" name="Content Placeholder 2"/>
          <p:cNvSpPr>
            <a:spLocks noGrp="1"/>
          </p:cNvSpPr>
          <p:nvPr>
            <p:ph idx="1"/>
          </p:nvPr>
        </p:nvSpPr>
        <p:spPr>
          <a:xfrm>
            <a:off x="609600" y="1790027"/>
            <a:ext cx="10972800" cy="4336741"/>
          </a:xfrm>
        </p:spPr>
        <p:txBody>
          <a:bodyPr/>
          <a:lstStyle/>
          <a:p>
            <a:r>
              <a:rPr lang="en-GB" dirty="0" smtClean="0">
                <a:latin typeface="Calibri" panose="020F0502020204030204" pitchFamily="34" charset="0"/>
                <a:ea typeface="Calibri" panose="020F0502020204030204" pitchFamily="34" charset="0"/>
              </a:rPr>
              <a:t>The session will begin shortly</a:t>
            </a:r>
          </a:p>
          <a:p>
            <a:r>
              <a:rPr lang="en-GB" dirty="0" smtClean="0">
                <a:latin typeface="Calibri" panose="020F0502020204030204" pitchFamily="34" charset="0"/>
                <a:ea typeface="Calibri" panose="020F0502020204030204" pitchFamily="34" charset="0"/>
              </a:rPr>
              <a:t>Please </a:t>
            </a:r>
            <a:r>
              <a:rPr lang="en-GB" dirty="0">
                <a:latin typeface="Calibri" panose="020F0502020204030204" pitchFamily="34" charset="0"/>
                <a:ea typeface="Calibri" panose="020F0502020204030204" pitchFamily="34" charset="0"/>
              </a:rPr>
              <a:t>mute your mics and switch off your cameras. </a:t>
            </a:r>
            <a:endParaRPr lang="en-GB" dirty="0" smtClean="0">
              <a:latin typeface="Calibri" panose="020F0502020204030204" pitchFamily="34" charset="0"/>
              <a:ea typeface="Calibri" panose="020F0502020204030204" pitchFamily="34" charset="0"/>
            </a:endParaRPr>
          </a:p>
          <a:p>
            <a:r>
              <a:rPr lang="en-GB" dirty="0" smtClean="0">
                <a:latin typeface="Calibri" panose="020F0502020204030204" pitchFamily="34" charset="0"/>
                <a:ea typeface="Calibri" panose="020F0502020204030204" pitchFamily="34" charset="0"/>
              </a:rPr>
              <a:t>If </a:t>
            </a:r>
            <a:r>
              <a:rPr lang="en-GB" dirty="0">
                <a:latin typeface="Calibri" panose="020F0502020204030204" pitchFamily="34" charset="0"/>
                <a:ea typeface="Calibri" panose="020F0502020204030204" pitchFamily="34" charset="0"/>
              </a:rPr>
              <a:t>you need technical assistance please use the chat box and we will be happy to help. </a:t>
            </a:r>
          </a:p>
          <a:p>
            <a:endParaRPr lang="en-GB" dirty="0"/>
          </a:p>
        </p:txBody>
      </p:sp>
    </p:spTree>
    <p:extLst>
      <p:ext uri="{BB962C8B-B14F-4D97-AF65-F5344CB8AC3E}">
        <p14:creationId xmlns:p14="http://schemas.microsoft.com/office/powerpoint/2010/main" val="205630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2928"/>
            <a:ext cx="10972800" cy="1143000"/>
          </a:xfrm>
        </p:spPr>
        <p:txBody>
          <a:bodyPr/>
          <a:lstStyle/>
          <a:p>
            <a:r>
              <a:rPr lang="en-GB" dirty="0" smtClean="0">
                <a:solidFill>
                  <a:schemeClr val="tx1"/>
                </a:solidFill>
              </a:rPr>
              <a:t>House Keeping </a:t>
            </a:r>
            <a:endParaRPr lang="en-GB" dirty="0">
              <a:solidFill>
                <a:schemeClr val="tx1"/>
              </a:solidFill>
            </a:endParaRPr>
          </a:p>
        </p:txBody>
      </p:sp>
      <p:sp>
        <p:nvSpPr>
          <p:cNvPr id="3" name="Content Placeholder 2"/>
          <p:cNvSpPr>
            <a:spLocks noGrp="1"/>
          </p:cNvSpPr>
          <p:nvPr>
            <p:ph idx="1"/>
          </p:nvPr>
        </p:nvSpPr>
        <p:spPr/>
        <p:txBody>
          <a:bodyPr>
            <a:normAutofit fontScale="85000" lnSpcReduction="20000"/>
          </a:bodyPr>
          <a:lstStyle/>
          <a:p>
            <a:pPr lvl="0"/>
            <a:r>
              <a:rPr lang="en-GB" sz="2400" b="1" dirty="0">
                <a:solidFill>
                  <a:prstClr val="black"/>
                </a:solidFill>
              </a:rPr>
              <a:t>Please mute your microphone and turn off your cameras. This will help us manage background noise during the presentations. </a:t>
            </a:r>
          </a:p>
          <a:p>
            <a:pPr lvl="0"/>
            <a:r>
              <a:rPr lang="en-GB" sz="2400" b="1" dirty="0">
                <a:solidFill>
                  <a:prstClr val="black"/>
                </a:solidFill>
              </a:rPr>
              <a:t>Please do not take any recordings or screen shots of the screen during the session</a:t>
            </a:r>
          </a:p>
          <a:p>
            <a:pPr lvl="0"/>
            <a:r>
              <a:rPr lang="en-GB" sz="2400" b="1" dirty="0">
                <a:solidFill>
                  <a:prstClr val="black"/>
                </a:solidFill>
              </a:rPr>
              <a:t>If you need any technical help during the event please message us using the chat box.</a:t>
            </a:r>
          </a:p>
          <a:p>
            <a:pPr lvl="0"/>
            <a:r>
              <a:rPr lang="en-GB" sz="2400" b="1" dirty="0">
                <a:solidFill>
                  <a:prstClr val="black"/>
                </a:solidFill>
              </a:rPr>
              <a:t>If you would like to ask a question please use the chat box. </a:t>
            </a:r>
            <a:endParaRPr lang="en-GB" sz="2400" b="1" dirty="0">
              <a:solidFill>
                <a:prstClr val="black"/>
              </a:solidFill>
            </a:endParaRPr>
          </a:p>
          <a:p>
            <a:pPr lvl="0"/>
            <a:r>
              <a:rPr lang="en-GB" sz="2400" b="1" dirty="0">
                <a:solidFill>
                  <a:prstClr val="black"/>
                </a:solidFill>
              </a:rPr>
              <a:t>The </a:t>
            </a:r>
            <a:r>
              <a:rPr lang="en-GB" sz="2400" b="1" dirty="0">
                <a:solidFill>
                  <a:prstClr val="black"/>
                </a:solidFill>
              </a:rPr>
              <a:t>session will be not be recorded live but we will be uploading the presentations to the Extra Heroes webpage after this session. </a:t>
            </a:r>
          </a:p>
          <a:p>
            <a:pPr lvl="0"/>
            <a:r>
              <a:rPr lang="en-GB" sz="2400" b="1" dirty="0">
                <a:solidFill>
                  <a:prstClr val="black"/>
                </a:solidFill>
              </a:rPr>
              <a:t>Please bear with us if there are technical issues we will resolve them as quickly as possible. You may find that some of the videos we play may buffer, we will share the links after the event for anyone who had any issues watching them. </a:t>
            </a:r>
          </a:p>
          <a:p>
            <a:pPr lvl="0"/>
            <a:r>
              <a:rPr lang="en-GB" sz="2400" b="1" dirty="0">
                <a:solidFill>
                  <a:prstClr val="black"/>
                </a:solidFill>
              </a:rPr>
              <a:t>Social media – please tag us in @</a:t>
            </a:r>
            <a:r>
              <a:rPr lang="en-GB" sz="2400" b="1" dirty="0" err="1">
                <a:solidFill>
                  <a:prstClr val="black"/>
                </a:solidFill>
              </a:rPr>
              <a:t>hwe_academy</a:t>
            </a:r>
            <a:r>
              <a:rPr lang="en-GB" sz="2400" b="1" dirty="0">
                <a:solidFill>
                  <a:prstClr val="black"/>
                </a:solidFill>
              </a:rPr>
              <a:t> and </a:t>
            </a:r>
            <a:r>
              <a:rPr lang="en-GB" sz="2400" b="1" dirty="0">
                <a:solidFill>
                  <a:prstClr val="black"/>
                </a:solidFill>
              </a:rPr>
              <a:t>use the #Future </a:t>
            </a:r>
            <a:r>
              <a:rPr lang="en-GB" sz="2400" b="1" dirty="0">
                <a:solidFill>
                  <a:prstClr val="black"/>
                </a:solidFill>
              </a:rPr>
              <a:t>Heroes </a:t>
            </a:r>
          </a:p>
          <a:p>
            <a:pPr lvl="0"/>
            <a:r>
              <a:rPr lang="en-GB" sz="2400" b="1" dirty="0">
                <a:solidFill>
                  <a:prstClr val="black"/>
                </a:solidFill>
              </a:rPr>
              <a:t>Please </a:t>
            </a:r>
            <a:r>
              <a:rPr lang="en-GB" sz="2400" b="1" dirty="0">
                <a:solidFill>
                  <a:prstClr val="black"/>
                </a:solidFill>
              </a:rPr>
              <a:t>join in with the </a:t>
            </a:r>
            <a:r>
              <a:rPr lang="en-GB" sz="2400" b="1" dirty="0">
                <a:solidFill>
                  <a:prstClr val="black"/>
                </a:solidFill>
              </a:rPr>
              <a:t>quizzes and activities</a:t>
            </a:r>
            <a:endParaRPr lang="en-GB" sz="2400" b="1" dirty="0">
              <a:solidFill>
                <a:prstClr val="black"/>
              </a:solidFill>
            </a:endParaRPr>
          </a:p>
          <a:p>
            <a:pPr lvl="0"/>
            <a:r>
              <a:rPr lang="en-GB" sz="2400" b="1" dirty="0">
                <a:solidFill>
                  <a:prstClr val="black"/>
                </a:solidFill>
              </a:rPr>
              <a:t>Your feedback is important to use please feel free to email us – academy.hwe@nhs.net</a:t>
            </a:r>
          </a:p>
          <a:p>
            <a:endParaRPr lang="en-GB" dirty="0"/>
          </a:p>
        </p:txBody>
      </p:sp>
    </p:spTree>
    <p:extLst>
      <p:ext uri="{BB962C8B-B14F-4D97-AF65-F5344CB8AC3E}">
        <p14:creationId xmlns:p14="http://schemas.microsoft.com/office/powerpoint/2010/main" val="2129706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88841"/>
            <a:ext cx="10363200" cy="1470025"/>
          </a:xfrm>
        </p:spPr>
        <p:txBody>
          <a:bodyPr>
            <a:normAutofit fontScale="90000"/>
          </a:bodyPr>
          <a:lstStyle/>
          <a:p>
            <a:r>
              <a:rPr lang="en-GB" dirty="0" smtClean="0"/>
              <a:t>Mental Health Nursing</a:t>
            </a:r>
            <a:br>
              <a:rPr lang="en-GB" dirty="0" smtClean="0"/>
            </a:br>
            <a:r>
              <a:rPr lang="en-GB" sz="3600" dirty="0"/>
              <a:t>Communication </a:t>
            </a:r>
            <a:r>
              <a:rPr lang="en-GB" sz="3600" dirty="0"/>
              <a:t>skills in </a:t>
            </a:r>
            <a:r>
              <a:rPr lang="en-GB" sz="3600" dirty="0"/>
              <a:t>practice.  </a:t>
            </a:r>
            <a:r>
              <a:rPr lang="en-GB" dirty="0" smtClean="0"/>
              <a:t/>
            </a:r>
            <a:br>
              <a:rPr lang="en-GB" dirty="0" smtClean="0"/>
            </a:br>
            <a:endParaRPr lang="en-GB" dirty="0"/>
          </a:p>
        </p:txBody>
      </p:sp>
      <p:sp>
        <p:nvSpPr>
          <p:cNvPr id="3" name="Subtitle 2"/>
          <p:cNvSpPr>
            <a:spLocks noGrp="1"/>
          </p:cNvSpPr>
          <p:nvPr>
            <p:ph type="subTitle" idx="1"/>
          </p:nvPr>
        </p:nvSpPr>
        <p:spPr>
          <a:xfrm>
            <a:off x="1828800" y="3621021"/>
            <a:ext cx="8534400" cy="1536171"/>
          </a:xfrm>
        </p:spPr>
        <p:txBody>
          <a:bodyPr/>
          <a:lstStyle/>
          <a:p>
            <a:pPr marR="85342" algn="l">
              <a:spcBef>
                <a:spcPts val="533"/>
              </a:spcBef>
              <a:buClr>
                <a:srgbClr val="2DA2BF"/>
              </a:buClr>
              <a:buSzPct val="68000"/>
            </a:pPr>
            <a:r>
              <a:rPr lang="en-GB" sz="2667" dirty="0">
                <a:solidFill>
                  <a:srgbClr val="464646"/>
                </a:solidFill>
                <a:latin typeface="Lucida Sans Unicode"/>
                <a:cs typeface="+mn-cs"/>
              </a:rPr>
              <a:t>A nurses view whilst </a:t>
            </a:r>
            <a:r>
              <a:rPr lang="en-GB" sz="2667" dirty="0">
                <a:solidFill>
                  <a:srgbClr val="464646"/>
                </a:solidFill>
                <a:latin typeface="Lucida Sans Unicode"/>
                <a:cs typeface="+mn-cs"/>
              </a:rPr>
              <a:t>working </a:t>
            </a:r>
            <a:r>
              <a:rPr lang="en-GB" sz="2667" dirty="0">
                <a:solidFill>
                  <a:srgbClr val="464646"/>
                </a:solidFill>
                <a:latin typeface="Lucida Sans Unicode"/>
                <a:cs typeface="+mn-cs"/>
              </a:rPr>
              <a:t>with people with </a:t>
            </a:r>
            <a:r>
              <a:rPr lang="en-GB" sz="2667" dirty="0">
                <a:solidFill>
                  <a:srgbClr val="464646"/>
                </a:solidFill>
                <a:latin typeface="Lucida Sans Unicode"/>
                <a:cs typeface="+mn-cs"/>
              </a:rPr>
              <a:t>a diagnosis </a:t>
            </a:r>
            <a:r>
              <a:rPr lang="en-GB" sz="2667" dirty="0">
                <a:solidFill>
                  <a:srgbClr val="464646"/>
                </a:solidFill>
                <a:latin typeface="Lucida Sans Unicode"/>
                <a:cs typeface="+mn-cs"/>
              </a:rPr>
              <a:t>of </a:t>
            </a:r>
            <a:r>
              <a:rPr lang="en-GB" sz="2667" dirty="0">
                <a:solidFill>
                  <a:srgbClr val="464646"/>
                </a:solidFill>
                <a:latin typeface="Lucida Sans Unicode"/>
                <a:cs typeface="+mn-cs"/>
              </a:rPr>
              <a:t>Dementia for </a:t>
            </a:r>
            <a:r>
              <a:rPr lang="en-GB" sz="2667" dirty="0">
                <a:solidFill>
                  <a:srgbClr val="464646"/>
                </a:solidFill>
                <a:latin typeface="Lucida Sans Unicode"/>
                <a:cs typeface="+mn-cs"/>
              </a:rPr>
              <a:t>19 years  </a:t>
            </a:r>
          </a:p>
          <a:p>
            <a:endParaRPr lang="en-GB" dirty="0"/>
          </a:p>
        </p:txBody>
      </p:sp>
    </p:spTree>
    <p:extLst>
      <p:ext uri="{BB962C8B-B14F-4D97-AF65-F5344CB8AC3E}">
        <p14:creationId xmlns:p14="http://schemas.microsoft.com/office/powerpoint/2010/main" val="4041679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0648"/>
            <a:ext cx="10972800" cy="1344149"/>
          </a:xfrm>
        </p:spPr>
        <p:txBody>
          <a:bodyPr>
            <a:noAutofit/>
          </a:bodyPr>
          <a:lstStyle/>
          <a:p>
            <a:r>
              <a:rPr lang="en-GB" sz="4267" b="1" dirty="0">
                <a:solidFill>
                  <a:schemeClr val="tx1"/>
                </a:solidFill>
                <a:latin typeface="Lucida Sans Unicode"/>
                <a:cs typeface="+mj-cs"/>
              </a:rPr>
              <a:t>3 </a:t>
            </a:r>
            <a:r>
              <a:rPr lang="en-GB" sz="4267" b="1" dirty="0">
                <a:solidFill>
                  <a:schemeClr val="tx1"/>
                </a:solidFill>
                <a:latin typeface="Lucida Sans Unicode"/>
                <a:cs typeface="+mj-cs"/>
              </a:rPr>
              <a:t>minutes dementia </a:t>
            </a:r>
            <a:r>
              <a:rPr lang="en-GB" sz="4267" b="1" dirty="0">
                <a:solidFill>
                  <a:schemeClr val="tx1"/>
                </a:solidFill>
                <a:latin typeface="Lucida Sans Unicode"/>
                <a:cs typeface="+mj-cs"/>
              </a:rPr>
              <a:t>experience!</a:t>
            </a:r>
            <a:endParaRPr lang="en-GB" sz="4267" dirty="0">
              <a:solidFill>
                <a:schemeClr val="tx1"/>
              </a:solidFill>
            </a:endParaRPr>
          </a:p>
        </p:txBody>
      </p:sp>
      <p:sp>
        <p:nvSpPr>
          <p:cNvPr id="3" name="Content Placeholder 2"/>
          <p:cNvSpPr>
            <a:spLocks noGrp="1"/>
          </p:cNvSpPr>
          <p:nvPr>
            <p:ph idx="1"/>
          </p:nvPr>
        </p:nvSpPr>
        <p:spPr>
          <a:xfrm>
            <a:off x="609600" y="1892830"/>
            <a:ext cx="10972800" cy="3936437"/>
          </a:xfrm>
        </p:spPr>
        <p:txBody>
          <a:bodyPr>
            <a:normAutofit fontScale="85000" lnSpcReduction="20000"/>
          </a:bodyPr>
          <a:lstStyle/>
          <a:p>
            <a:pPr marL="755885" indent="-609585">
              <a:spcBef>
                <a:spcPts val="533"/>
              </a:spcBef>
              <a:buClr>
                <a:srgbClr val="2DA2BF"/>
              </a:buClr>
              <a:buSzPct val="68000"/>
            </a:pPr>
            <a:endParaRPr lang="en-GB" sz="3600" dirty="0">
              <a:solidFill>
                <a:prstClr val="black"/>
              </a:solidFill>
              <a:latin typeface="Lucida Sans Unicode"/>
              <a:cs typeface="+mn-cs"/>
            </a:endParaRPr>
          </a:p>
          <a:p>
            <a:pPr marL="146300" indent="0">
              <a:spcBef>
                <a:spcPts val="533"/>
              </a:spcBef>
              <a:buClr>
                <a:srgbClr val="2DA2BF"/>
              </a:buClr>
              <a:buSzPct val="68000"/>
              <a:buNone/>
            </a:pPr>
            <a:r>
              <a:rPr lang="en-GB" sz="3600" dirty="0">
                <a:solidFill>
                  <a:prstClr val="black"/>
                </a:solidFill>
                <a:latin typeface="Lucida Sans Unicode"/>
                <a:cs typeface="+mn-cs"/>
              </a:rPr>
              <a:t>I </a:t>
            </a:r>
            <a:r>
              <a:rPr lang="en-GB" sz="3600" dirty="0">
                <a:solidFill>
                  <a:prstClr val="black"/>
                </a:solidFill>
                <a:latin typeface="Lucida Sans Unicode"/>
                <a:cs typeface="+mn-cs"/>
              </a:rPr>
              <a:t>will need 1 volunteer thank </a:t>
            </a:r>
            <a:r>
              <a:rPr lang="en-GB" sz="3600" dirty="0">
                <a:solidFill>
                  <a:prstClr val="black"/>
                </a:solidFill>
                <a:latin typeface="Lucida Sans Unicode"/>
                <a:cs typeface="+mn-cs"/>
              </a:rPr>
              <a:t>you…. </a:t>
            </a:r>
          </a:p>
          <a:p>
            <a:pPr marL="146300" indent="0">
              <a:spcBef>
                <a:spcPts val="533"/>
              </a:spcBef>
              <a:buClr>
                <a:srgbClr val="2DA2BF"/>
              </a:buClr>
              <a:buSzPct val="68000"/>
              <a:buNone/>
            </a:pPr>
            <a:endParaRPr lang="en-GB" sz="3600" dirty="0">
              <a:solidFill>
                <a:prstClr val="black"/>
              </a:solidFill>
              <a:latin typeface="Lucida Sans Unicode"/>
              <a:cs typeface="+mn-cs"/>
            </a:endParaRPr>
          </a:p>
          <a:p>
            <a:pPr marL="755885" indent="-609585">
              <a:spcBef>
                <a:spcPts val="533"/>
              </a:spcBef>
              <a:buClr>
                <a:srgbClr val="2DA2BF"/>
              </a:buClr>
              <a:buSzPct val="68000"/>
            </a:pPr>
            <a:r>
              <a:rPr lang="en-GB" sz="3600" dirty="0">
                <a:solidFill>
                  <a:prstClr val="black"/>
                </a:solidFill>
                <a:latin typeface="Lucida Sans Unicode"/>
                <a:cs typeface="+mn-cs"/>
              </a:rPr>
              <a:t>to </a:t>
            </a:r>
            <a:r>
              <a:rPr lang="en-GB" sz="3600" dirty="0">
                <a:solidFill>
                  <a:prstClr val="black"/>
                </a:solidFill>
                <a:latin typeface="Lucida Sans Unicode"/>
                <a:cs typeface="+mn-cs"/>
              </a:rPr>
              <a:t>interrupt me when I’m talking every 15 seconds. </a:t>
            </a:r>
          </a:p>
          <a:p>
            <a:pPr marL="755885" indent="-609585">
              <a:spcBef>
                <a:spcPts val="533"/>
              </a:spcBef>
              <a:buClr>
                <a:srgbClr val="2DA2BF"/>
              </a:buClr>
              <a:buSzPct val="68000"/>
            </a:pPr>
            <a:r>
              <a:rPr lang="en-GB" sz="3600" dirty="0">
                <a:solidFill>
                  <a:prstClr val="black"/>
                </a:solidFill>
                <a:latin typeface="Lucida Sans Unicode"/>
                <a:cs typeface="+mn-cs"/>
              </a:rPr>
              <a:t>Clap every </a:t>
            </a:r>
            <a:r>
              <a:rPr lang="en-GB" sz="3600" dirty="0">
                <a:solidFill>
                  <a:prstClr val="black"/>
                </a:solidFill>
                <a:latin typeface="Lucida Sans Unicode"/>
                <a:cs typeface="+mn-cs"/>
              </a:rPr>
              <a:t>30 seconds </a:t>
            </a:r>
          </a:p>
          <a:p>
            <a:pPr marL="755885" indent="-609585">
              <a:spcBef>
                <a:spcPts val="533"/>
              </a:spcBef>
              <a:buClr>
                <a:srgbClr val="2DA2BF"/>
              </a:buClr>
              <a:buSzPct val="68000"/>
            </a:pPr>
            <a:r>
              <a:rPr lang="en-GB" sz="3600" dirty="0">
                <a:solidFill>
                  <a:prstClr val="black"/>
                </a:solidFill>
                <a:latin typeface="Lucida Sans Unicode"/>
                <a:cs typeface="+mn-cs"/>
              </a:rPr>
              <a:t>Slam </a:t>
            </a:r>
            <a:r>
              <a:rPr lang="en-GB" sz="3600" dirty="0">
                <a:solidFill>
                  <a:prstClr val="black"/>
                </a:solidFill>
                <a:latin typeface="Lucida Sans Unicode"/>
                <a:cs typeface="+mn-cs"/>
              </a:rPr>
              <a:t>the door </a:t>
            </a:r>
            <a:r>
              <a:rPr lang="en-GB" sz="3600" dirty="0">
                <a:solidFill>
                  <a:prstClr val="black"/>
                </a:solidFill>
                <a:latin typeface="Lucida Sans Unicode"/>
                <a:cs typeface="+mn-cs"/>
              </a:rPr>
              <a:t>(not </a:t>
            </a:r>
            <a:r>
              <a:rPr lang="en-GB" sz="3600" dirty="0">
                <a:solidFill>
                  <a:prstClr val="black"/>
                </a:solidFill>
                <a:latin typeface="Lucida Sans Unicode"/>
                <a:cs typeface="+mn-cs"/>
              </a:rPr>
              <a:t>too </a:t>
            </a:r>
            <a:r>
              <a:rPr lang="en-GB" sz="3600" dirty="0">
                <a:solidFill>
                  <a:prstClr val="black"/>
                </a:solidFill>
                <a:latin typeface="Lucida Sans Unicode"/>
                <a:cs typeface="+mn-cs"/>
              </a:rPr>
              <a:t>hard) </a:t>
            </a:r>
            <a:r>
              <a:rPr lang="en-GB" sz="3600" dirty="0">
                <a:solidFill>
                  <a:prstClr val="black"/>
                </a:solidFill>
                <a:latin typeface="Lucida Sans Unicode"/>
                <a:cs typeface="+mn-cs"/>
              </a:rPr>
              <a:t>every 60 seconds. </a:t>
            </a:r>
            <a:endParaRPr lang="en-GB" sz="3600" dirty="0">
              <a:solidFill>
                <a:prstClr val="black"/>
              </a:solidFill>
              <a:latin typeface="Lucida Sans Unicode"/>
              <a:cs typeface="+mn-cs"/>
            </a:endParaRPr>
          </a:p>
          <a:p>
            <a:pPr marL="146300" indent="0">
              <a:spcBef>
                <a:spcPts val="533"/>
              </a:spcBef>
              <a:buClr>
                <a:srgbClr val="2DA2BF"/>
              </a:buClr>
              <a:buSzPct val="68000"/>
              <a:buNone/>
            </a:pPr>
            <a:endParaRPr lang="en-GB" sz="3600" dirty="0">
              <a:solidFill>
                <a:prstClr val="black"/>
              </a:solidFill>
              <a:latin typeface="Lucida Sans Unicode"/>
            </a:endParaRPr>
          </a:p>
          <a:p>
            <a:pPr marL="146300" indent="0">
              <a:spcBef>
                <a:spcPts val="533"/>
              </a:spcBef>
              <a:buClr>
                <a:srgbClr val="2DA2BF"/>
              </a:buClr>
              <a:buSzPct val="68000"/>
              <a:buNone/>
            </a:pPr>
            <a:r>
              <a:rPr lang="en-GB" sz="3600" dirty="0">
                <a:solidFill>
                  <a:prstClr val="black"/>
                </a:solidFill>
                <a:latin typeface="Lucida Sans Unicode"/>
              </a:rPr>
              <a:t>Whilst </a:t>
            </a:r>
            <a:r>
              <a:rPr lang="en-GB" sz="3600" dirty="0">
                <a:solidFill>
                  <a:prstClr val="black"/>
                </a:solidFill>
                <a:latin typeface="Lucida Sans Unicode"/>
              </a:rPr>
              <a:t>I read out a </a:t>
            </a:r>
            <a:r>
              <a:rPr lang="en-GB" sz="3600" dirty="0">
                <a:solidFill>
                  <a:prstClr val="black"/>
                </a:solidFill>
                <a:latin typeface="Lucida Sans Unicode"/>
              </a:rPr>
              <a:t>letter to you all</a:t>
            </a:r>
            <a:endParaRPr lang="en-GB" sz="3600" dirty="0">
              <a:solidFill>
                <a:prstClr val="black"/>
              </a:solidFill>
              <a:latin typeface="Lucida Sans Unicode"/>
              <a:cs typeface="+mn-cs"/>
            </a:endParaRPr>
          </a:p>
          <a:p>
            <a:endParaRPr lang="en-GB" dirty="0"/>
          </a:p>
        </p:txBody>
      </p:sp>
    </p:spTree>
    <p:extLst>
      <p:ext uri="{BB962C8B-B14F-4D97-AF65-F5344CB8AC3E}">
        <p14:creationId xmlns:p14="http://schemas.microsoft.com/office/powerpoint/2010/main" val="517478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267" b="1" dirty="0">
                <a:solidFill>
                  <a:schemeClr val="tx1"/>
                </a:solidFill>
                <a:latin typeface="Lucida Sans Unicode"/>
                <a:cs typeface="+mj-cs"/>
              </a:rPr>
              <a:t>What went wrong during the 3 </a:t>
            </a:r>
            <a:r>
              <a:rPr lang="en-GB" sz="4267" b="1" dirty="0">
                <a:solidFill>
                  <a:schemeClr val="tx1"/>
                </a:solidFill>
                <a:latin typeface="Lucida Sans Unicode"/>
                <a:cs typeface="+mj-cs"/>
              </a:rPr>
              <a:t>minutes</a:t>
            </a:r>
            <a:r>
              <a:rPr lang="en-GB" sz="4267" b="1" dirty="0">
                <a:solidFill>
                  <a:srgbClr val="464646"/>
                </a:solidFill>
                <a:effectLst>
                  <a:outerShdw blurRad="31750" dist="25400" dir="5400000" algn="tl" rotWithShape="0">
                    <a:srgbClr val="000000">
                      <a:alpha val="25000"/>
                    </a:srgbClr>
                  </a:outerShdw>
                </a:effectLst>
                <a:latin typeface="Lucida Sans Unicode"/>
                <a:cs typeface="+mj-cs"/>
              </a:rPr>
              <a:t>.</a:t>
            </a:r>
            <a:endParaRPr lang="en-GB" sz="4267" dirty="0"/>
          </a:p>
        </p:txBody>
      </p:sp>
      <p:sp>
        <p:nvSpPr>
          <p:cNvPr id="3" name="Content Placeholder 2"/>
          <p:cNvSpPr>
            <a:spLocks noGrp="1"/>
          </p:cNvSpPr>
          <p:nvPr>
            <p:ph idx="1"/>
          </p:nvPr>
        </p:nvSpPr>
        <p:spPr>
          <a:xfrm>
            <a:off x="609600" y="1600201"/>
            <a:ext cx="10972800" cy="4517097"/>
          </a:xfrm>
        </p:spPr>
        <p:txBody>
          <a:bodyPr>
            <a:noAutofit/>
          </a:bodyPr>
          <a:lstStyle/>
          <a:p>
            <a:pPr marL="487668" indent="-341367">
              <a:spcBef>
                <a:spcPts val="533"/>
              </a:spcBef>
              <a:buClr>
                <a:srgbClr val="2DA2BF"/>
              </a:buClr>
              <a:buSzPct val="68000"/>
              <a:buFont typeface="Wingdings 3"/>
              <a:buChar char=""/>
            </a:pPr>
            <a:r>
              <a:rPr lang="en-GB" sz="2533" dirty="0">
                <a:latin typeface="Lucida Sans Unicode"/>
                <a:cs typeface="+mn-cs"/>
              </a:rPr>
              <a:t>For me without a cognitive impairment, I found this very difficult, I lost my train of thought, I didn’t feel valued as when I was talking I was being interrupted. </a:t>
            </a:r>
          </a:p>
          <a:p>
            <a:pPr marL="487668" indent="-341367">
              <a:spcBef>
                <a:spcPts val="533"/>
              </a:spcBef>
              <a:buClr>
                <a:srgbClr val="2DA2BF"/>
              </a:buClr>
              <a:buSzPct val="68000"/>
              <a:buFont typeface="Wingdings 3"/>
              <a:buChar char=""/>
            </a:pPr>
            <a:r>
              <a:rPr lang="en-GB" sz="2533" dirty="0">
                <a:latin typeface="Lucida Sans Unicode"/>
                <a:cs typeface="+mn-cs"/>
              </a:rPr>
              <a:t> I was nervous about speaking in front of a lot of people like </a:t>
            </a:r>
            <a:r>
              <a:rPr lang="en-GB" sz="2533" dirty="0">
                <a:latin typeface="Lucida Sans Unicode"/>
                <a:cs typeface="+mn-cs"/>
              </a:rPr>
              <a:t>service </a:t>
            </a:r>
            <a:r>
              <a:rPr lang="en-GB" sz="2533" dirty="0">
                <a:latin typeface="Lucida Sans Unicode"/>
                <a:cs typeface="+mn-cs"/>
              </a:rPr>
              <a:t>users would be, and wanted to make a good impression. </a:t>
            </a:r>
          </a:p>
          <a:p>
            <a:pPr marL="487668" indent="-341367">
              <a:spcBef>
                <a:spcPts val="533"/>
              </a:spcBef>
              <a:buClr>
                <a:srgbClr val="2DA2BF"/>
              </a:buClr>
              <a:buSzPct val="68000"/>
              <a:buFont typeface="Wingdings 3"/>
              <a:buChar char=""/>
            </a:pPr>
            <a:r>
              <a:rPr lang="en-GB" sz="2533" dirty="0">
                <a:latin typeface="Lucida Sans Unicode"/>
                <a:cs typeface="+mn-cs"/>
              </a:rPr>
              <a:t>I deserve to have time to speak, can you think of a time when you are in a care setting, and someone tells you I'll be 5 minutes, and comes back after an 30 minutes, how frustrating that </a:t>
            </a:r>
            <a:r>
              <a:rPr lang="en-GB" sz="2533" dirty="0">
                <a:latin typeface="Lucida Sans Unicode"/>
                <a:cs typeface="+mn-cs"/>
              </a:rPr>
              <a:t>is. </a:t>
            </a:r>
            <a:r>
              <a:rPr lang="en-GB" sz="2533" dirty="0">
                <a:latin typeface="Lucida Sans Unicode"/>
                <a:cs typeface="+mn-cs"/>
              </a:rPr>
              <a:t>Service users are dependant on us and vulnerable, always make time to stop and listen to your service users and make it a daily priority. </a:t>
            </a:r>
          </a:p>
        </p:txBody>
      </p:sp>
    </p:spTree>
    <p:extLst>
      <p:ext uri="{BB962C8B-B14F-4D97-AF65-F5344CB8AC3E}">
        <p14:creationId xmlns:p14="http://schemas.microsoft.com/office/powerpoint/2010/main" val="70006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67" b="1" dirty="0">
                <a:solidFill>
                  <a:schemeClr val="tx1"/>
                </a:solidFill>
                <a:latin typeface="Lucida Sans Unicode"/>
                <a:cs typeface="+mj-cs"/>
              </a:rPr>
              <a:t>Communication skills tips </a:t>
            </a:r>
            <a:endParaRPr lang="en-GB" dirty="0">
              <a:solidFill>
                <a:schemeClr val="tx1"/>
              </a:solidFill>
            </a:endParaRPr>
          </a:p>
        </p:txBody>
      </p:sp>
      <p:pic>
        <p:nvPicPr>
          <p:cNvPr id="4" name="Content Placeholder 3"/>
          <p:cNvPicPr>
            <a:picLocks noGrp="1" noChangeAspect="1"/>
          </p:cNvPicPr>
          <p:nvPr>
            <p:ph idx="1"/>
          </p:nvPr>
        </p:nvPicPr>
        <p:blipFill>
          <a:blip r:embed="rId2"/>
          <a:stretch>
            <a:fillRect/>
          </a:stretch>
        </p:blipFill>
        <p:spPr>
          <a:xfrm>
            <a:off x="709338" y="1412776"/>
            <a:ext cx="10820653" cy="4512501"/>
          </a:xfrm>
          <a:prstGeom prst="rect">
            <a:avLst/>
          </a:prstGeom>
        </p:spPr>
      </p:pic>
    </p:spTree>
    <p:extLst>
      <p:ext uri="{BB962C8B-B14F-4D97-AF65-F5344CB8AC3E}">
        <p14:creationId xmlns:p14="http://schemas.microsoft.com/office/powerpoint/2010/main" val="426662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60648"/>
            <a:ext cx="10972800" cy="1143000"/>
          </a:xfrm>
        </p:spPr>
        <p:txBody>
          <a:bodyPr/>
          <a:lstStyle/>
          <a:p>
            <a:r>
              <a:rPr lang="en-GB" sz="5467" b="1" dirty="0">
                <a:solidFill>
                  <a:schemeClr val="tx1"/>
                </a:solidFill>
                <a:latin typeface="Lucida Sans Unicode"/>
                <a:cs typeface="+mj-cs"/>
              </a:rPr>
              <a:t>Short case study on Sheila</a:t>
            </a:r>
            <a:endParaRPr lang="en-GB" dirty="0">
              <a:solidFill>
                <a:schemeClr val="tx1"/>
              </a:solidFill>
            </a:endParaRPr>
          </a:p>
        </p:txBody>
      </p:sp>
      <p:sp>
        <p:nvSpPr>
          <p:cNvPr id="3" name="Content Placeholder 2"/>
          <p:cNvSpPr>
            <a:spLocks noGrp="1"/>
          </p:cNvSpPr>
          <p:nvPr>
            <p:ph idx="1"/>
          </p:nvPr>
        </p:nvSpPr>
        <p:spPr/>
        <p:txBody>
          <a:bodyPr>
            <a:normAutofit lnSpcReduction="10000"/>
          </a:bodyPr>
          <a:lstStyle/>
          <a:p>
            <a:pPr marL="603489">
              <a:spcBef>
                <a:spcPts val="533"/>
              </a:spcBef>
              <a:buClr>
                <a:srgbClr val="2DA2BF"/>
              </a:buClr>
              <a:buSzPct val="68000"/>
            </a:pPr>
            <a:r>
              <a:rPr lang="en-GB" sz="3333" dirty="0">
                <a:latin typeface="Lucida Sans Unicode"/>
                <a:cs typeface="+mn-cs"/>
              </a:rPr>
              <a:t>Sheila was a 77year old lady with a diagnosis of dementia. </a:t>
            </a:r>
            <a:endParaRPr lang="en-GB" sz="3333" dirty="0">
              <a:latin typeface="Lucida Sans Unicode"/>
              <a:cs typeface="+mn-cs"/>
            </a:endParaRPr>
          </a:p>
          <a:p>
            <a:pPr marL="603489">
              <a:spcBef>
                <a:spcPts val="533"/>
              </a:spcBef>
              <a:buClr>
                <a:srgbClr val="2DA2BF"/>
              </a:buClr>
              <a:buSzPct val="68000"/>
            </a:pPr>
            <a:r>
              <a:rPr lang="en-GB" sz="3333" dirty="0">
                <a:latin typeface="Lucida Sans Unicode"/>
                <a:cs typeface="+mn-cs"/>
              </a:rPr>
              <a:t>She </a:t>
            </a:r>
            <a:r>
              <a:rPr lang="en-GB" sz="3333" dirty="0">
                <a:latin typeface="Lucida Sans Unicode"/>
                <a:cs typeface="+mn-cs"/>
              </a:rPr>
              <a:t>was admitted to an inpatient ward because she would try and leave her residential home during the </a:t>
            </a:r>
            <a:r>
              <a:rPr lang="en-GB" sz="3333" dirty="0">
                <a:latin typeface="Lucida Sans Unicode"/>
                <a:cs typeface="+mn-cs"/>
              </a:rPr>
              <a:t>day, </a:t>
            </a:r>
            <a:r>
              <a:rPr lang="en-GB" sz="3333" dirty="0">
                <a:latin typeface="Lucida Sans Unicode"/>
                <a:cs typeface="+mn-cs"/>
              </a:rPr>
              <a:t>jumped the fence to </a:t>
            </a:r>
            <a:r>
              <a:rPr lang="en-GB" sz="3333" dirty="0">
                <a:latin typeface="Lucida Sans Unicode"/>
                <a:cs typeface="+mn-cs"/>
              </a:rPr>
              <a:t>escape, screamed </a:t>
            </a:r>
            <a:r>
              <a:rPr lang="en-GB" sz="3333" dirty="0">
                <a:latin typeface="Lucida Sans Unicode"/>
                <a:cs typeface="+mn-cs"/>
              </a:rPr>
              <a:t>at night and would cry when it was dark. </a:t>
            </a:r>
            <a:endParaRPr lang="en-GB" sz="3333" dirty="0">
              <a:latin typeface="Lucida Sans Unicode"/>
              <a:cs typeface="+mn-cs"/>
            </a:endParaRPr>
          </a:p>
          <a:p>
            <a:pPr marL="603489">
              <a:spcBef>
                <a:spcPts val="533"/>
              </a:spcBef>
              <a:buClr>
                <a:srgbClr val="2DA2BF"/>
              </a:buClr>
              <a:buSzPct val="68000"/>
            </a:pPr>
            <a:r>
              <a:rPr lang="en-GB" sz="3333" dirty="0">
                <a:latin typeface="Lucida Sans Unicode"/>
                <a:cs typeface="+mn-cs"/>
              </a:rPr>
              <a:t>Sheila </a:t>
            </a:r>
            <a:r>
              <a:rPr lang="en-GB" sz="3333" dirty="0">
                <a:latin typeface="Lucida Sans Unicode"/>
                <a:cs typeface="+mn-cs"/>
              </a:rPr>
              <a:t>has expressive dysphagia and the only things that would console her was her family. </a:t>
            </a:r>
          </a:p>
          <a:p>
            <a:endParaRPr lang="en-GB" dirty="0"/>
          </a:p>
        </p:txBody>
      </p:sp>
    </p:spTree>
    <p:extLst>
      <p:ext uri="{BB962C8B-B14F-4D97-AF65-F5344CB8AC3E}">
        <p14:creationId xmlns:p14="http://schemas.microsoft.com/office/powerpoint/2010/main" val="807628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67" b="1" dirty="0">
                <a:solidFill>
                  <a:schemeClr val="tx1"/>
                </a:solidFill>
                <a:latin typeface="Lucida Sans Unicode"/>
                <a:cs typeface="+mj-cs"/>
              </a:rPr>
              <a:t>Communication </a:t>
            </a:r>
            <a:endParaRPr lang="en-GB" dirty="0">
              <a:solidFill>
                <a:schemeClr val="tx1"/>
              </a:solidFill>
            </a:endParaRPr>
          </a:p>
        </p:txBody>
      </p:sp>
      <p:sp>
        <p:nvSpPr>
          <p:cNvPr id="3" name="Content Placeholder 2"/>
          <p:cNvSpPr>
            <a:spLocks noGrp="1"/>
          </p:cNvSpPr>
          <p:nvPr>
            <p:ph idx="1"/>
          </p:nvPr>
        </p:nvSpPr>
        <p:spPr/>
        <p:txBody>
          <a:bodyPr>
            <a:normAutofit fontScale="55000" lnSpcReduction="20000"/>
          </a:bodyPr>
          <a:lstStyle/>
          <a:p>
            <a:pPr marL="603489">
              <a:spcBef>
                <a:spcPts val="533"/>
              </a:spcBef>
              <a:buClr>
                <a:srgbClr val="2DA2BF"/>
              </a:buClr>
              <a:buSzPct val="68000"/>
            </a:pPr>
            <a:r>
              <a:rPr lang="en-GB" sz="3867" dirty="0">
                <a:latin typeface="Lucida Sans Unicode"/>
                <a:cs typeface="+mn-cs"/>
              </a:rPr>
              <a:t>I </a:t>
            </a:r>
            <a:r>
              <a:rPr lang="en-GB" sz="3867" dirty="0">
                <a:latin typeface="Lucida Sans Unicode"/>
                <a:cs typeface="+mn-cs"/>
              </a:rPr>
              <a:t>spent time with Sheila completed an ABC chart and noticed that she would try to leave at 3pm everyday. We tried to occupy her at this time but it didn’t help, so I went with her, opened the door and walked with her outside the building with agreement from MDT and family. Sheila was actually </a:t>
            </a:r>
            <a:r>
              <a:rPr lang="en-GB" sz="3867" dirty="0">
                <a:latin typeface="Lucida Sans Unicode"/>
                <a:cs typeface="+mn-cs"/>
              </a:rPr>
              <a:t>walking </a:t>
            </a:r>
            <a:r>
              <a:rPr lang="en-GB" sz="3867" dirty="0">
                <a:latin typeface="Lucida Sans Unicode"/>
                <a:cs typeface="+mn-cs"/>
              </a:rPr>
              <a:t>to the school to pick her kids up. As we walked she had reality orientation and understood the kids are now grown. Now at 2:30pm we get her photo albums, have a cup of tea and she realises all over again her kids are grown up, and she no longer tries to leave.  </a:t>
            </a:r>
            <a:endParaRPr lang="en-GB" sz="3867" dirty="0">
              <a:latin typeface="Lucida Sans Unicode"/>
              <a:cs typeface="+mn-cs"/>
            </a:endParaRPr>
          </a:p>
          <a:p>
            <a:pPr marL="146300" indent="0">
              <a:spcBef>
                <a:spcPts val="533"/>
              </a:spcBef>
              <a:buClr>
                <a:srgbClr val="2DA2BF"/>
              </a:buClr>
              <a:buSzPct val="68000"/>
              <a:buNone/>
            </a:pPr>
            <a:endParaRPr lang="en-GB" sz="3867" dirty="0">
              <a:latin typeface="Lucida Sans Unicode"/>
              <a:cs typeface="+mn-cs"/>
            </a:endParaRPr>
          </a:p>
          <a:p>
            <a:pPr marL="487668" indent="-341367">
              <a:spcBef>
                <a:spcPts val="533"/>
              </a:spcBef>
              <a:buClr>
                <a:srgbClr val="2DA2BF"/>
              </a:buClr>
              <a:buSzPct val="68000"/>
              <a:buFont typeface="Wingdings 3"/>
              <a:buChar char=""/>
            </a:pPr>
            <a:r>
              <a:rPr lang="en-GB" sz="3867" dirty="0">
                <a:latin typeface="Lucida Sans Unicode"/>
                <a:cs typeface="+mn-cs"/>
              </a:rPr>
              <a:t>I used the same technique at night with the photo album but Sheila was more confused at night, and could not make sense why her kids were not with her at night. We communicated with her family and OT and nurse and tried Doll therapy. Sheila now sleeps with her </a:t>
            </a:r>
            <a:r>
              <a:rPr lang="en-GB" sz="3867" dirty="0">
                <a:latin typeface="Lucida Sans Unicode"/>
                <a:cs typeface="+mn-cs"/>
              </a:rPr>
              <a:t>doll, </a:t>
            </a:r>
            <a:r>
              <a:rPr lang="en-GB" sz="3867" dirty="0">
                <a:latin typeface="Lucida Sans Unicode"/>
                <a:cs typeface="+mn-cs"/>
              </a:rPr>
              <a:t>she comforts it as a </a:t>
            </a:r>
            <a:r>
              <a:rPr lang="en-GB" sz="3867" dirty="0">
                <a:latin typeface="Lucida Sans Unicode"/>
                <a:cs typeface="+mn-cs"/>
              </a:rPr>
              <a:t>baby and doesn’t </a:t>
            </a:r>
            <a:r>
              <a:rPr lang="en-GB" sz="3867" dirty="0">
                <a:latin typeface="Lucida Sans Unicode"/>
                <a:cs typeface="+mn-cs"/>
              </a:rPr>
              <a:t>scream </a:t>
            </a:r>
            <a:r>
              <a:rPr lang="en-GB" sz="3867" dirty="0">
                <a:latin typeface="Lucida Sans Unicode"/>
                <a:cs typeface="+mn-cs"/>
              </a:rPr>
              <a:t>as </a:t>
            </a:r>
            <a:r>
              <a:rPr lang="en-GB" sz="3867" dirty="0">
                <a:latin typeface="Lucida Sans Unicode"/>
                <a:cs typeface="+mn-cs"/>
              </a:rPr>
              <a:t>she doesn’t want to wake the baby.  </a:t>
            </a:r>
          </a:p>
          <a:p>
            <a:pPr marL="5211950" lvl="8" indent="-341367">
              <a:spcBef>
                <a:spcPts val="533"/>
              </a:spcBef>
              <a:buClr>
                <a:srgbClr val="2DA2BF"/>
              </a:buClr>
              <a:buSzPct val="68000"/>
              <a:buFont typeface="Wingdings 3"/>
              <a:buChar char=""/>
            </a:pPr>
            <a:r>
              <a:rPr lang="en-GB" sz="667" dirty="0">
                <a:solidFill>
                  <a:prstClr val="black"/>
                </a:solidFill>
                <a:latin typeface="Lucida Sans Unicode"/>
              </a:rPr>
              <a:t>                                                                                                           						</a:t>
            </a:r>
            <a:r>
              <a:rPr lang="en-GB" sz="3867" b="1" dirty="0" err="1">
                <a:solidFill>
                  <a:prstClr val="black"/>
                </a:solidFill>
                <a:latin typeface="Lucida Sans Unicode"/>
              </a:rPr>
              <a:t>Cont</a:t>
            </a:r>
            <a:r>
              <a:rPr lang="en-GB" sz="3867" b="1" dirty="0">
                <a:solidFill>
                  <a:prstClr val="black"/>
                </a:solidFill>
                <a:latin typeface="Lucida Sans Unicode"/>
              </a:rPr>
              <a:t>….</a:t>
            </a:r>
            <a:endParaRPr lang="en-GB" sz="3867" b="1" dirty="0">
              <a:solidFill>
                <a:prstClr val="black"/>
              </a:solidFill>
              <a:latin typeface="Lucida Sans Unicode"/>
            </a:endParaRPr>
          </a:p>
          <a:p>
            <a:endParaRPr lang="en-GB" dirty="0"/>
          </a:p>
        </p:txBody>
      </p:sp>
    </p:spTree>
    <p:extLst>
      <p:ext uri="{BB962C8B-B14F-4D97-AF65-F5344CB8AC3E}">
        <p14:creationId xmlns:p14="http://schemas.microsoft.com/office/powerpoint/2010/main" val="482557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87668" indent="-341367">
              <a:spcBef>
                <a:spcPts val="533"/>
              </a:spcBef>
              <a:buClr>
                <a:srgbClr val="2DA2BF"/>
              </a:buClr>
              <a:buSzPct val="68000"/>
              <a:buFont typeface="Wingdings 3"/>
              <a:buChar char=""/>
            </a:pPr>
            <a:endParaRPr lang="en-GB" sz="2267" dirty="0">
              <a:solidFill>
                <a:prstClr val="black"/>
              </a:solidFill>
              <a:latin typeface="Lucida Sans Unicode"/>
              <a:cs typeface="+mn-cs"/>
            </a:endParaRPr>
          </a:p>
          <a:p>
            <a:pPr marL="487668" indent="-341367">
              <a:spcBef>
                <a:spcPts val="533"/>
              </a:spcBef>
              <a:buClr>
                <a:srgbClr val="2DA2BF"/>
              </a:buClr>
              <a:buSzPct val="68000"/>
              <a:buFont typeface="Wingdings 3"/>
              <a:buChar char=""/>
            </a:pPr>
            <a:endParaRPr lang="en-GB" sz="2400" dirty="0">
              <a:latin typeface="Lucida Sans Unicode"/>
              <a:cs typeface="+mn-cs"/>
            </a:endParaRPr>
          </a:p>
          <a:p>
            <a:pPr marL="487668" indent="-341367">
              <a:spcBef>
                <a:spcPts val="533"/>
              </a:spcBef>
              <a:buClr>
                <a:srgbClr val="2DA2BF"/>
              </a:buClr>
              <a:buSzPct val="68000"/>
              <a:buFont typeface="Wingdings 3"/>
              <a:buChar char=""/>
            </a:pPr>
            <a:r>
              <a:rPr lang="en-GB" sz="2400" dirty="0">
                <a:latin typeface="Lucida Sans Unicode"/>
                <a:cs typeface="+mn-cs"/>
              </a:rPr>
              <a:t>Now </a:t>
            </a:r>
            <a:r>
              <a:rPr lang="en-GB" sz="2400" dirty="0">
                <a:latin typeface="Lucida Sans Unicode"/>
                <a:cs typeface="+mn-cs"/>
              </a:rPr>
              <a:t>Sheila has a restful night, she wakes up in a brighter mood, she no longer tries to leave and can be discharged from hospital. </a:t>
            </a:r>
          </a:p>
          <a:p>
            <a:pPr marL="487668" indent="-341367">
              <a:spcBef>
                <a:spcPts val="533"/>
              </a:spcBef>
              <a:buClr>
                <a:srgbClr val="2DA2BF"/>
              </a:buClr>
              <a:buSzPct val="68000"/>
              <a:buFont typeface="Wingdings 3"/>
              <a:buChar char=""/>
            </a:pPr>
            <a:r>
              <a:rPr lang="en-GB" sz="2400" dirty="0">
                <a:latin typeface="Lucida Sans Unicode"/>
                <a:cs typeface="+mn-cs"/>
              </a:rPr>
              <a:t>The assessment is communicated through the care plan and </a:t>
            </a:r>
            <a:r>
              <a:rPr lang="en-GB" sz="2400" dirty="0">
                <a:latin typeface="Lucida Sans Unicode"/>
                <a:cs typeface="+mn-cs"/>
              </a:rPr>
              <a:t>community </a:t>
            </a:r>
            <a:r>
              <a:rPr lang="en-GB" sz="2400" dirty="0">
                <a:latin typeface="Lucida Sans Unicode"/>
                <a:cs typeface="+mn-cs"/>
              </a:rPr>
              <a:t>nurse and family, so they understand all of her </a:t>
            </a:r>
            <a:r>
              <a:rPr lang="en-GB" sz="2400" dirty="0">
                <a:latin typeface="Lucida Sans Unicode"/>
                <a:cs typeface="+mn-cs"/>
              </a:rPr>
              <a:t>needs.</a:t>
            </a:r>
          </a:p>
          <a:p>
            <a:pPr marL="487668" indent="-341367">
              <a:spcBef>
                <a:spcPts val="533"/>
              </a:spcBef>
              <a:buClr>
                <a:srgbClr val="2DA2BF"/>
              </a:buClr>
              <a:buSzPct val="68000"/>
              <a:buFont typeface="Wingdings 3"/>
              <a:buChar char=""/>
            </a:pPr>
            <a:r>
              <a:rPr lang="en-GB" sz="2400" dirty="0">
                <a:latin typeface="Lucida Sans Unicode"/>
                <a:cs typeface="+mn-cs"/>
              </a:rPr>
              <a:t>This </a:t>
            </a:r>
            <a:r>
              <a:rPr lang="en-GB" sz="2400" dirty="0">
                <a:latin typeface="Lucida Sans Unicode"/>
                <a:cs typeface="+mn-cs"/>
              </a:rPr>
              <a:t>is a person centred care plan which identified what </a:t>
            </a:r>
            <a:r>
              <a:rPr lang="en-GB" sz="2400" dirty="0">
                <a:latin typeface="Lucida Sans Unicode"/>
                <a:cs typeface="+mn-cs"/>
              </a:rPr>
              <a:t>is important </a:t>
            </a:r>
            <a:r>
              <a:rPr lang="en-GB" sz="2400" dirty="0">
                <a:latin typeface="Lucida Sans Unicode"/>
                <a:cs typeface="+mn-cs"/>
              </a:rPr>
              <a:t>to </a:t>
            </a:r>
            <a:r>
              <a:rPr lang="en-GB" sz="2400" dirty="0">
                <a:latin typeface="Lucida Sans Unicode"/>
                <a:cs typeface="+mn-cs"/>
              </a:rPr>
              <a:t>Sheila</a:t>
            </a:r>
          </a:p>
          <a:p>
            <a:pPr marL="487668" indent="-341367">
              <a:spcBef>
                <a:spcPts val="533"/>
              </a:spcBef>
              <a:buClr>
                <a:srgbClr val="2DA2BF"/>
              </a:buClr>
              <a:buSzPct val="68000"/>
              <a:buFont typeface="Wingdings 3"/>
              <a:buChar char=""/>
            </a:pPr>
            <a:r>
              <a:rPr lang="en-GB" sz="2400" dirty="0">
                <a:latin typeface="Lucida Sans Unicode"/>
                <a:cs typeface="+mn-cs"/>
              </a:rPr>
              <a:t>C</a:t>
            </a:r>
            <a:r>
              <a:rPr lang="en-GB" sz="2400" dirty="0">
                <a:latin typeface="Lucida Sans Unicode"/>
                <a:cs typeface="+mn-cs"/>
              </a:rPr>
              <a:t>ommunication </a:t>
            </a:r>
            <a:r>
              <a:rPr lang="en-GB" sz="2400" dirty="0">
                <a:latin typeface="Lucida Sans Unicode"/>
                <a:cs typeface="+mn-cs"/>
              </a:rPr>
              <a:t>is key, even if you cant verbalise. Taking the time to use your communication skills, body language and kindness is just as important. </a:t>
            </a:r>
          </a:p>
          <a:p>
            <a:pPr marL="0" indent="0">
              <a:buNone/>
            </a:pPr>
            <a:endParaRPr lang="en-GB" dirty="0"/>
          </a:p>
        </p:txBody>
      </p:sp>
    </p:spTree>
    <p:extLst>
      <p:ext uri="{BB962C8B-B14F-4D97-AF65-F5344CB8AC3E}">
        <p14:creationId xmlns:p14="http://schemas.microsoft.com/office/powerpoint/2010/main" val="407448188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801</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Lucida Sans Unicode</vt:lpstr>
      <vt:lpstr>Times New Roman</vt:lpstr>
      <vt:lpstr>Wingdings 3</vt:lpstr>
      <vt:lpstr>1_Office Theme</vt:lpstr>
      <vt:lpstr>Virtual Future Heroes – Nursing   Hello and welcome!</vt:lpstr>
      <vt:lpstr>House Keeping </vt:lpstr>
      <vt:lpstr>Mental Health Nursing Communication skills in practice.   </vt:lpstr>
      <vt:lpstr>3 minutes dementia experience!</vt:lpstr>
      <vt:lpstr>What went wrong during the 3 minutes.</vt:lpstr>
      <vt:lpstr>Communication skills tips </vt:lpstr>
      <vt:lpstr>Short case study on Sheila</vt:lpstr>
      <vt:lpstr>Communication </vt:lpstr>
      <vt:lpstr>PowerPoint Presentation</vt:lpstr>
    </vt:vector>
  </TitlesOfParts>
  <Company>The Princess Alexandra Hospital NHS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Future Heroes – Nursing   Hello and welcome!</dc:title>
  <dc:creator>Galvin Nicola (RQW) Pr Alexandra Hosp Tr</dc:creator>
  <cp:lastModifiedBy>Galvin Nicola (RQW) Pr Alexandra Hosp Tr</cp:lastModifiedBy>
  <cp:revision>1</cp:revision>
  <dcterms:created xsi:type="dcterms:W3CDTF">2020-12-09T15:32:12Z</dcterms:created>
  <dcterms:modified xsi:type="dcterms:W3CDTF">2020-12-09T15:32:55Z</dcterms:modified>
</cp:coreProperties>
</file>